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3"/>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Roboto"/>
      <p:regular r:id="rId43"/>
      <p:bold r:id="rId44"/>
      <p:italic r:id="rId45"/>
      <p:boldItalic r:id="rId46"/>
    </p:embeddedFont>
    <p:embeddedFont>
      <p:font typeface="Proxima Nova"/>
      <p:regular r:id="rId47"/>
      <p:bold r:id="rId48"/>
      <p:italic r:id="rId49"/>
      <p:boldItalic r:id="rId50"/>
    </p:embeddedFont>
    <p:embeddedFont>
      <p:font typeface="Fira Sans Extra Condensed Medium"/>
      <p:regular r:id="rId51"/>
      <p:bold r:id="rId52"/>
      <p:italic r:id="rId53"/>
      <p:boldItalic r:id="rId54"/>
    </p:embeddedFont>
    <p:embeddedFont>
      <p:font typeface="Proxima Nova Semibold"/>
      <p:regular r:id="rId55"/>
      <p:bold r:id="rId56"/>
      <p:boldItalic r:id="rId57"/>
    </p:embeddedFont>
    <p:embeddedFont>
      <p:font typeface="Fira Sans"/>
      <p:regular r:id="rId58"/>
      <p:bold r:id="rId59"/>
      <p:italic r:id="rId60"/>
      <p:boldItalic r:id="rId61"/>
    </p:embeddedFont>
    <p:embeddedFont>
      <p:font typeface="Fira Sans Extra Condensed"/>
      <p:regular r:id="rId62"/>
      <p:bold r:id="rId63"/>
      <p:italic r:id="rId64"/>
      <p:boldItalic r:id="rId65"/>
    </p:embeddedFont>
    <p:embeddedFont>
      <p:font typeface="Fira Sans Extra Condensed SemiBold"/>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Roboto-bold.fntdata"/><Relationship Id="rId43" Type="http://schemas.openxmlformats.org/officeDocument/2006/relationships/font" Target="fonts/Roboto-regular.fntdata"/><Relationship Id="rId46" Type="http://schemas.openxmlformats.org/officeDocument/2006/relationships/font" Target="fonts/Roboto-boldItalic.fntdata"/><Relationship Id="rId45"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ProximaNova-bold.fntdata"/><Relationship Id="rId47" Type="http://schemas.openxmlformats.org/officeDocument/2006/relationships/font" Target="fonts/ProximaNova-regular.fntdata"/><Relationship Id="rId49" Type="http://schemas.openxmlformats.org/officeDocument/2006/relationships/font" Target="fonts/ProximaNova-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FiraSansExtraCondensed-regular.fntdata"/><Relationship Id="rId61" Type="http://schemas.openxmlformats.org/officeDocument/2006/relationships/font" Target="fonts/FiraSans-boldItalic.fntdata"/><Relationship Id="rId20" Type="http://schemas.openxmlformats.org/officeDocument/2006/relationships/slide" Target="slides/slide15.xml"/><Relationship Id="rId64" Type="http://schemas.openxmlformats.org/officeDocument/2006/relationships/font" Target="fonts/FiraSansExtraCondensed-italic.fntdata"/><Relationship Id="rId63" Type="http://schemas.openxmlformats.org/officeDocument/2006/relationships/font" Target="fonts/FiraSansExtraCondensed-bold.fntdata"/><Relationship Id="rId22" Type="http://schemas.openxmlformats.org/officeDocument/2006/relationships/slide" Target="slides/slide17.xml"/><Relationship Id="rId66" Type="http://schemas.openxmlformats.org/officeDocument/2006/relationships/font" Target="fonts/FiraSansExtraCondensedSemiBold-regular.fntdata"/><Relationship Id="rId21" Type="http://schemas.openxmlformats.org/officeDocument/2006/relationships/slide" Target="slides/slide16.xml"/><Relationship Id="rId65" Type="http://schemas.openxmlformats.org/officeDocument/2006/relationships/font" Target="fonts/FiraSansExtraCondensed-boldItalic.fntdata"/><Relationship Id="rId24" Type="http://schemas.openxmlformats.org/officeDocument/2006/relationships/slide" Target="slides/slide19.xml"/><Relationship Id="rId68" Type="http://schemas.openxmlformats.org/officeDocument/2006/relationships/font" Target="fonts/FiraSansExtraCondensedSemiBold-italic.fntdata"/><Relationship Id="rId23" Type="http://schemas.openxmlformats.org/officeDocument/2006/relationships/slide" Target="slides/slide18.xml"/><Relationship Id="rId67" Type="http://schemas.openxmlformats.org/officeDocument/2006/relationships/font" Target="fonts/FiraSansExtraCondensedSemiBold-bold.fntdata"/><Relationship Id="rId60" Type="http://schemas.openxmlformats.org/officeDocument/2006/relationships/font" Target="fonts/FiraSans-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FiraSansExtraCondensedSemiBold-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FiraSansExtraCondensedMedium-regular.fntdata"/><Relationship Id="rId50" Type="http://schemas.openxmlformats.org/officeDocument/2006/relationships/font" Target="fonts/ProximaNova-boldItalic.fntdata"/><Relationship Id="rId53" Type="http://schemas.openxmlformats.org/officeDocument/2006/relationships/font" Target="fonts/FiraSansExtraCondensedMedium-italic.fntdata"/><Relationship Id="rId52" Type="http://schemas.openxmlformats.org/officeDocument/2006/relationships/font" Target="fonts/FiraSansExtraCondensedMedium-bold.fntdata"/><Relationship Id="rId11" Type="http://schemas.openxmlformats.org/officeDocument/2006/relationships/slide" Target="slides/slide6.xml"/><Relationship Id="rId55" Type="http://schemas.openxmlformats.org/officeDocument/2006/relationships/font" Target="fonts/ProximaNovaSemibold-regular.fntdata"/><Relationship Id="rId10" Type="http://schemas.openxmlformats.org/officeDocument/2006/relationships/slide" Target="slides/slide5.xml"/><Relationship Id="rId54" Type="http://schemas.openxmlformats.org/officeDocument/2006/relationships/font" Target="fonts/FiraSansExtraCondensedMedium-boldItalic.fntdata"/><Relationship Id="rId13" Type="http://schemas.openxmlformats.org/officeDocument/2006/relationships/slide" Target="slides/slide8.xml"/><Relationship Id="rId57" Type="http://schemas.openxmlformats.org/officeDocument/2006/relationships/font" Target="fonts/ProximaNovaSemibold-boldItalic.fntdata"/><Relationship Id="rId12" Type="http://schemas.openxmlformats.org/officeDocument/2006/relationships/slide" Target="slides/slide7.xml"/><Relationship Id="rId56" Type="http://schemas.openxmlformats.org/officeDocument/2006/relationships/font" Target="fonts/ProximaNovaSemibold-bold.fntdata"/><Relationship Id="rId15" Type="http://schemas.openxmlformats.org/officeDocument/2006/relationships/slide" Target="slides/slide10.xml"/><Relationship Id="rId59" Type="http://schemas.openxmlformats.org/officeDocument/2006/relationships/font" Target="fonts/FiraSans-bold.fntdata"/><Relationship Id="rId14" Type="http://schemas.openxmlformats.org/officeDocument/2006/relationships/slide" Target="slides/slide9.xml"/><Relationship Id="rId58" Type="http://schemas.openxmlformats.org/officeDocument/2006/relationships/font" Target="fonts/FiraSans-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acebook.com/My.McDonalds/photos/do-you-know-about-the-big-mac-index-in-1986-the-economist-started-using-the-big-/10157560174500023/"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gd206afaa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gd206afaa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cee28dcbd2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cee28dcbd2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cee28dcbd2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cee28dcbd2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cee28dcbd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cee28dcbd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cee28dcbd2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cee28dcbd2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cee28dcbd2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cee28dcbd2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cee28dcbd2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cee28dcbd2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cee28dcbd2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cee28dcbd2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cee28dcbd2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cee28dcbd2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cee28dcbd2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cee28dcbd2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cee28dcbd2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cee28dcbd2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cee28dcbd2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cee28dcbd2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cee28dcbd2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cee28dcbd2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cf33a5ff4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cf33a5ff4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cee28dcbd2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cee28dcbd2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cee28dcbd2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cee28dcbd2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cee28dcbd2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cee28dcbd2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9c73459845_0_2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9c73459845_0_2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9c73459845_0_4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9c73459845_0_4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9c73459845_0_29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9c73459845_0_29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9c73459845_0_3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9c73459845_0_3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cee28dcbd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cee28dcbd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https://www.facebook.com/My.McDonalds/photos/do-you-know-about-the-big-mac-index-in-1986-the-economist-started-using-the-big-/10157560174500023/</a:t>
            </a:r>
            <a:r>
              <a:rPr lang="en"/>
              <a:t>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9c73459845_0_3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9c73459845_0_3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9c73459845_0_3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9c73459845_0_3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9c73459845_0_4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9c73459845_0_4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9c73459845_0_5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9c73459845_0_5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9c73459845_0_5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9c73459845_0_5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SLIDES_API99571122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SLIDES_API99571122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SLIDES_API99571122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SLIDES_API99571122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925c029c67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925c029c67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cee28dcbd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cee28dcbd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cf33a5ff4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cf33a5ff4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cee28dcbd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cee28dcbd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cf33a5ff4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cf33a5ff4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cee28dcbd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cee28dcbd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cee28dcbd2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cee28dcbd2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987356" y="1629550"/>
            <a:ext cx="3422400" cy="15246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987356" y="3147050"/>
            <a:ext cx="3607200" cy="366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600">
                <a:solidFill>
                  <a:schemeClr val="dk1"/>
                </a:solidFill>
                <a:latin typeface="Roboto"/>
                <a:ea typeface="Roboto"/>
                <a:cs typeface="Roboto"/>
                <a:sym typeface="Robot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3" name="Shape 43"/>
        <p:cNvGrpSpPr/>
        <p:nvPr/>
      </p:nvGrpSpPr>
      <p:grpSpPr>
        <a:xfrm>
          <a:off x="0" y="0"/>
          <a:ext cx="0" cy="0"/>
          <a:chOff x="0" y="0"/>
          <a:chExt cx="0" cy="0"/>
        </a:xfrm>
      </p:grpSpPr>
      <p:sp>
        <p:nvSpPr>
          <p:cNvPr id="44" name="Google Shape;44;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5" name="Google Shape;45;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6" name="Google Shape;46;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 name="Shape 47"/>
        <p:cNvGrpSpPr/>
        <p:nvPr/>
      </p:nvGrpSpPr>
      <p:grpSpPr>
        <a:xfrm>
          <a:off x="0" y="0"/>
          <a:ext cx="0" cy="0"/>
          <a:chOff x="0" y="0"/>
          <a:chExt cx="0" cy="0"/>
        </a:xfrm>
      </p:grpSpPr>
      <p:sp>
        <p:nvSpPr>
          <p:cNvPr id="48" name="Google Shape;48;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52" name="Shape 5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 name="Google Shape;17;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8" name="Google Shape;18;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sp>
        <p:nvSpPr>
          <p:cNvPr id="20" name="Google Shape;20;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2" name="Google Shape;22;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6"/>
          <p:cNvSpPr txBox="1"/>
          <p:nvPr>
            <p:ph type="title"/>
          </p:nvPr>
        </p:nvSpPr>
        <p:spPr>
          <a:xfrm>
            <a:off x="457200" y="411475"/>
            <a:ext cx="8229600" cy="481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1pPr>
            <a:lvl2pPr lvl="1"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2pPr>
            <a:lvl3pPr lvl="2"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3pPr>
            <a:lvl4pPr lvl="3"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4pPr>
            <a:lvl5pPr lvl="4"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5pPr>
            <a:lvl6pPr lvl="5"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6pPr>
            <a:lvl7pPr lvl="6"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7pPr>
            <a:lvl8pPr lvl="7"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8pPr>
            <a:lvl9pPr lvl="8"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 name="Shape 27"/>
        <p:cNvGrpSpPr/>
        <p:nvPr/>
      </p:nvGrpSpPr>
      <p:grpSpPr>
        <a:xfrm>
          <a:off x="0" y="0"/>
          <a:ext cx="0" cy="0"/>
          <a:chOff x="0" y="0"/>
          <a:chExt cx="0" cy="0"/>
        </a:xfrm>
      </p:grpSpPr>
      <p:sp>
        <p:nvSpPr>
          <p:cNvPr id="28" name="Google Shape;28;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9" name="Google Shape;29;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 name="Shape 31"/>
        <p:cNvGrpSpPr/>
        <p:nvPr/>
      </p:nvGrpSpPr>
      <p:grpSpPr>
        <a:xfrm>
          <a:off x="0" y="0"/>
          <a:ext cx="0" cy="0"/>
          <a:chOff x="0" y="0"/>
          <a:chExt cx="0" cy="0"/>
        </a:xfrm>
      </p:grpSpPr>
      <p:sp>
        <p:nvSpPr>
          <p:cNvPr id="32" name="Google Shape;32;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3" name="Google Shape;3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 name="Shape 34"/>
        <p:cNvGrpSpPr/>
        <p:nvPr/>
      </p:nvGrpSpPr>
      <p:grpSpPr>
        <a:xfrm>
          <a:off x="0" y="0"/>
          <a:ext cx="0" cy="0"/>
          <a:chOff x="0" y="0"/>
          <a:chExt cx="0" cy="0"/>
        </a:xfrm>
      </p:grpSpPr>
      <p:sp>
        <p:nvSpPr>
          <p:cNvPr id="35" name="Google Shape;35;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7" name="Google Shape;37;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8" name="Google Shape;38;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9" name="Google Shape;39;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0" name="Shape 40"/>
        <p:cNvGrpSpPr/>
        <p:nvPr/>
      </p:nvGrpSpPr>
      <p:grpSpPr>
        <a:xfrm>
          <a:off x="0" y="0"/>
          <a:ext cx="0" cy="0"/>
          <a:chOff x="0" y="0"/>
          <a:chExt cx="0" cy="0"/>
        </a:xfrm>
      </p:grpSpPr>
      <p:sp>
        <p:nvSpPr>
          <p:cNvPr id="41" name="Google Shape;41;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2" name="Google Shape;42;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2pPr>
            <a:lvl3pPr lvl="2">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3pPr>
            <a:lvl4pPr lvl="3">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4pPr>
            <a:lvl5pPr lvl="4">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5pPr>
            <a:lvl6pPr lvl="5">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6pPr>
            <a:lvl7pPr lvl="6">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7pPr>
            <a:lvl8pPr lvl="7">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8pPr>
            <a:lvl9pPr lvl="8">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SzPts val="1800"/>
              <a:buFont typeface="Roboto"/>
              <a:buChar char="●"/>
              <a:defRPr sz="1800">
                <a:latin typeface="Roboto"/>
                <a:ea typeface="Roboto"/>
                <a:cs typeface="Roboto"/>
                <a:sym typeface="Roboto"/>
              </a:defRPr>
            </a:lvl1pPr>
            <a:lvl2pPr indent="-317500" lvl="1" marL="914400">
              <a:lnSpc>
                <a:spcPct val="115000"/>
              </a:lnSpc>
              <a:spcBef>
                <a:spcPts val="1600"/>
              </a:spcBef>
              <a:spcAft>
                <a:spcPts val="0"/>
              </a:spcAft>
              <a:buSzPts val="1400"/>
              <a:buFont typeface="Roboto"/>
              <a:buChar char="○"/>
              <a:defRPr>
                <a:latin typeface="Roboto"/>
                <a:ea typeface="Roboto"/>
                <a:cs typeface="Roboto"/>
                <a:sym typeface="Roboto"/>
              </a:defRPr>
            </a:lvl2pPr>
            <a:lvl3pPr indent="-317500" lvl="2" marL="1371600">
              <a:lnSpc>
                <a:spcPct val="115000"/>
              </a:lnSpc>
              <a:spcBef>
                <a:spcPts val="1600"/>
              </a:spcBef>
              <a:spcAft>
                <a:spcPts val="0"/>
              </a:spcAft>
              <a:buSzPts val="1400"/>
              <a:buFont typeface="Roboto"/>
              <a:buChar char="■"/>
              <a:defRPr>
                <a:latin typeface="Roboto"/>
                <a:ea typeface="Roboto"/>
                <a:cs typeface="Roboto"/>
                <a:sym typeface="Roboto"/>
              </a:defRPr>
            </a:lvl3pPr>
            <a:lvl4pPr indent="-317500" lvl="3" marL="1828800">
              <a:lnSpc>
                <a:spcPct val="115000"/>
              </a:lnSpc>
              <a:spcBef>
                <a:spcPts val="1600"/>
              </a:spcBef>
              <a:spcAft>
                <a:spcPts val="0"/>
              </a:spcAft>
              <a:buSzPts val="1400"/>
              <a:buFont typeface="Roboto"/>
              <a:buChar char="●"/>
              <a:defRPr>
                <a:latin typeface="Roboto"/>
                <a:ea typeface="Roboto"/>
                <a:cs typeface="Roboto"/>
                <a:sym typeface="Roboto"/>
              </a:defRPr>
            </a:lvl4pPr>
            <a:lvl5pPr indent="-317500" lvl="4" marL="2286000">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49" name="Shape 49"/>
        <p:cNvGrpSpPr/>
        <p:nvPr/>
      </p:nvGrpSpPr>
      <p:grpSpPr>
        <a:xfrm>
          <a:off x="0" y="0"/>
          <a:ext cx="0" cy="0"/>
          <a:chOff x="0" y="0"/>
          <a:chExt cx="0" cy="0"/>
        </a:xfrm>
      </p:grpSpPr>
      <p:sp>
        <p:nvSpPr>
          <p:cNvPr id="50" name="Google Shape;50;p13"/>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51" name="Google Shape;51;p13"/>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5.png"/><Relationship Id="rId6"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5.png"/><Relationship Id="rId5"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www.facebook.com/My.McDonalds/photos/do-you-know-about-the-big-mac-index-in-1986-the-economist-started-using-the-big-/10157560174500023/" TargetMode="External"/><Relationship Id="rId4" Type="http://schemas.openxmlformats.org/officeDocument/2006/relationships/hyperlink" Target="https://www.economist.com/big-mac-index"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hyperlink" Target="https://bit.ly/2ZjL1pd" TargetMode="External"/><Relationship Id="rId4" Type="http://schemas.openxmlformats.org/officeDocument/2006/relationships/hyperlink" Target="https://bit.ly/2ZjL1pd" TargetMode="External"/><Relationship Id="rId5" Type="http://schemas.openxmlformats.org/officeDocument/2006/relationships/hyperlink" Target="http://bit.ly/30B07Gq"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s://www.kaggle.com/datasets/mrmorj/big-mac-index-data" TargetMode="External"/><Relationship Id="rId4" Type="http://schemas.openxmlformats.org/officeDocument/2006/relationships/hyperlink" Target="https://www.kaggle.com/datasets/yafethtb/gold-price-historical-data-1969-2022" TargetMode="External"/><Relationship Id="rId5" Type="http://schemas.openxmlformats.org/officeDocument/2006/relationships/hyperlink" Target="https://www.kaggle.com/datasets/sazidthe1/global-inflation-data?resource=download" TargetMode="External"/><Relationship Id="rId6" Type="http://schemas.openxmlformats.org/officeDocument/2006/relationships/hyperlink" Target="https://data.oecd.org/conversion/purchasing-power-parities-ppp.htm#indicator-chart" TargetMode="External"/><Relationship Id="rId7"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15"/>
          <p:cNvSpPr txBox="1"/>
          <p:nvPr>
            <p:ph type="ctrTitle"/>
          </p:nvPr>
        </p:nvSpPr>
        <p:spPr>
          <a:xfrm>
            <a:off x="610475" y="981850"/>
            <a:ext cx="5560800" cy="25860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SC1015 </a:t>
            </a:r>
            <a:r>
              <a:rPr lang="en"/>
              <a:t>Mini Project: </a:t>
            </a:r>
            <a:endParaRPr/>
          </a:p>
          <a:p>
            <a:pPr indent="0" lvl="0" marL="0" rtl="0" algn="l">
              <a:spcBef>
                <a:spcPts val="0"/>
              </a:spcBef>
              <a:spcAft>
                <a:spcPts val="0"/>
              </a:spcAft>
              <a:buNone/>
            </a:pPr>
            <a:r>
              <a:rPr lang="en"/>
              <a:t>Big Mac Prices Prediction</a:t>
            </a:r>
            <a:endParaRPr/>
          </a:p>
        </p:txBody>
      </p:sp>
      <p:sp>
        <p:nvSpPr>
          <p:cNvPr id="58" name="Google Shape;58;p15"/>
          <p:cNvSpPr txBox="1"/>
          <p:nvPr>
            <p:ph idx="1" type="subTitle"/>
          </p:nvPr>
        </p:nvSpPr>
        <p:spPr>
          <a:xfrm>
            <a:off x="625325" y="3527150"/>
            <a:ext cx="4576500" cy="605700"/>
          </a:xfrm>
          <a:prstGeom prst="rect">
            <a:avLst/>
          </a:prstGeom>
        </p:spPr>
        <p:txBody>
          <a:bodyPr anchorCtr="0" anchor="t" bIns="91425" lIns="91425" spcFirstLastPara="1" rIns="91425" wrap="square" tIns="91425">
            <a:spAutoFit/>
          </a:bodyPr>
          <a:lstStyle/>
          <a:p>
            <a:pPr indent="0" lvl="0" marL="0" rtl="0" algn="l">
              <a:lnSpc>
                <a:spcPct val="95000"/>
              </a:lnSpc>
              <a:spcBef>
                <a:spcPts val="0"/>
              </a:spcBef>
              <a:spcAft>
                <a:spcPts val="0"/>
              </a:spcAft>
              <a:buSzPts val="852"/>
              <a:buNone/>
            </a:pPr>
            <a:r>
              <a:rPr lang="en" sz="1440"/>
              <a:t>FCEA Group 1: </a:t>
            </a:r>
            <a:endParaRPr sz="1440"/>
          </a:p>
          <a:p>
            <a:pPr indent="0" lvl="0" marL="0" rtl="0" algn="l">
              <a:lnSpc>
                <a:spcPct val="95000"/>
              </a:lnSpc>
              <a:spcBef>
                <a:spcPts val="0"/>
              </a:spcBef>
              <a:spcAft>
                <a:spcPts val="0"/>
              </a:spcAft>
              <a:buSzPts val="852"/>
              <a:buNone/>
            </a:pPr>
            <a:r>
              <a:rPr lang="en" sz="1440"/>
              <a:t>Liu Yanzhi, Lim Zheng Hao, James Megadyanto</a:t>
            </a:r>
            <a:endParaRPr sz="1440"/>
          </a:p>
        </p:txBody>
      </p:sp>
      <p:sp>
        <p:nvSpPr>
          <p:cNvPr id="59" name="Google Shape;59;p15"/>
          <p:cNvSpPr/>
          <p:nvPr/>
        </p:nvSpPr>
        <p:spPr>
          <a:xfrm rot="5400000">
            <a:off x="7833119" y="3469259"/>
            <a:ext cx="692400" cy="692400"/>
          </a:xfrm>
          <a:prstGeom prst="ellipse">
            <a:avLst/>
          </a:prstGeom>
          <a:solidFill>
            <a:srgbClr val="FFFFFF"/>
          </a:solidFill>
          <a:ln cap="flat" cmpd="sng" w="2857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b="1" sz="2100">
              <a:solidFill>
                <a:schemeClr val="accent1"/>
              </a:solidFill>
              <a:latin typeface="Fira Sans Extra Condensed"/>
              <a:ea typeface="Fira Sans Extra Condensed"/>
              <a:cs typeface="Fira Sans Extra Condensed"/>
              <a:sym typeface="Fira Sans Extra Condensed"/>
            </a:endParaRPr>
          </a:p>
        </p:txBody>
      </p:sp>
      <p:sp>
        <p:nvSpPr>
          <p:cNvPr id="60" name="Google Shape;60;p15"/>
          <p:cNvSpPr/>
          <p:nvPr/>
        </p:nvSpPr>
        <p:spPr>
          <a:xfrm rot="5400000">
            <a:off x="7002194" y="3469259"/>
            <a:ext cx="692400" cy="692400"/>
          </a:xfrm>
          <a:prstGeom prst="ellipse">
            <a:avLst/>
          </a:prstGeom>
          <a:solidFill>
            <a:srgbClr val="FFFFFF"/>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b="1" sz="2100">
              <a:solidFill>
                <a:schemeClr val="accent2"/>
              </a:solidFill>
              <a:latin typeface="Fira Sans Extra Condensed"/>
              <a:ea typeface="Fira Sans Extra Condensed"/>
              <a:cs typeface="Fira Sans Extra Condensed"/>
              <a:sym typeface="Fira Sans Extra Condensed"/>
            </a:endParaRPr>
          </a:p>
        </p:txBody>
      </p:sp>
      <p:sp>
        <p:nvSpPr>
          <p:cNvPr id="61" name="Google Shape;61;p15"/>
          <p:cNvSpPr/>
          <p:nvPr/>
        </p:nvSpPr>
        <p:spPr>
          <a:xfrm rot="5400000">
            <a:off x="6171269" y="3469259"/>
            <a:ext cx="692400" cy="692400"/>
          </a:xfrm>
          <a:prstGeom prst="ellipse">
            <a:avLst/>
          </a:prstGeom>
          <a:solidFill>
            <a:srgbClr val="FFFFFF"/>
          </a:solidFill>
          <a:ln cap="flat" cmpd="sng" w="28575">
            <a:solidFill>
              <a:schemeClr val="accent3"/>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b="1" sz="2100">
              <a:solidFill>
                <a:schemeClr val="accent3"/>
              </a:solidFill>
              <a:latin typeface="Fira Sans Extra Condensed"/>
              <a:ea typeface="Fira Sans Extra Condensed"/>
              <a:cs typeface="Fira Sans Extra Condensed"/>
              <a:sym typeface="Fira Sans Extra Condensed"/>
            </a:endParaRPr>
          </a:p>
        </p:txBody>
      </p:sp>
      <p:sp>
        <p:nvSpPr>
          <p:cNvPr id="62" name="Google Shape;62;p15"/>
          <p:cNvSpPr/>
          <p:nvPr/>
        </p:nvSpPr>
        <p:spPr>
          <a:xfrm rot="5400000">
            <a:off x="5340344" y="3469259"/>
            <a:ext cx="692400" cy="692400"/>
          </a:xfrm>
          <a:prstGeom prst="ellipse">
            <a:avLst/>
          </a:prstGeom>
          <a:solidFill>
            <a:srgbClr val="FFFFFF"/>
          </a:solidFill>
          <a:ln cap="flat" cmpd="sng" w="28575">
            <a:solidFill>
              <a:schemeClr val="accent4"/>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b="1" sz="2100">
              <a:solidFill>
                <a:schemeClr val="accent4"/>
              </a:solidFill>
              <a:latin typeface="Fira Sans Extra Condensed"/>
              <a:ea typeface="Fira Sans Extra Condensed"/>
              <a:cs typeface="Fira Sans Extra Condensed"/>
              <a:sym typeface="Fira Sans Extra Condensed"/>
            </a:endParaRPr>
          </a:p>
        </p:txBody>
      </p:sp>
      <p:sp>
        <p:nvSpPr>
          <p:cNvPr id="63" name="Google Shape;63;p15"/>
          <p:cNvSpPr/>
          <p:nvPr/>
        </p:nvSpPr>
        <p:spPr>
          <a:xfrm rot="5400000">
            <a:off x="6349865" y="962641"/>
            <a:ext cx="1230000" cy="1268400"/>
          </a:xfrm>
          <a:prstGeom prst="roundRect">
            <a:avLst>
              <a:gd fmla="val 50000" name="adj"/>
            </a:avLst>
          </a:prstGeom>
          <a:solidFill>
            <a:srgbClr val="FFFFFF"/>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 name="Google Shape;64;p15"/>
          <p:cNvGrpSpPr/>
          <p:nvPr/>
        </p:nvGrpSpPr>
        <p:grpSpPr>
          <a:xfrm>
            <a:off x="6742338" y="1220354"/>
            <a:ext cx="379746" cy="379756"/>
            <a:chOff x="-2571737" y="2403625"/>
            <a:chExt cx="292225" cy="291425"/>
          </a:xfrm>
        </p:grpSpPr>
        <p:sp>
          <p:nvSpPr>
            <p:cNvPr id="65" name="Google Shape;65;p15"/>
            <p:cNvSpPr/>
            <p:nvPr/>
          </p:nvSpPr>
          <p:spPr>
            <a:xfrm>
              <a:off x="-2571737" y="2403625"/>
              <a:ext cx="292225" cy="291425"/>
            </a:xfrm>
            <a:custGeom>
              <a:rect b="b" l="l" r="r" t="t"/>
              <a:pathLst>
                <a:path extrusionOk="0" h="11657" w="11689">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5"/>
            <p:cNvSpPr/>
            <p:nvPr/>
          </p:nvSpPr>
          <p:spPr>
            <a:xfrm>
              <a:off x="-2485967" y="2649150"/>
              <a:ext cx="173300" cy="18150"/>
            </a:xfrm>
            <a:custGeom>
              <a:rect b="b" l="l" r="r" t="t"/>
              <a:pathLst>
                <a:path extrusionOk="0" h="726" w="6932">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p:nvPr/>
          </p:nvSpPr>
          <p:spPr>
            <a:xfrm>
              <a:off x="-2485967" y="2511325"/>
              <a:ext cx="173300" cy="18150"/>
            </a:xfrm>
            <a:custGeom>
              <a:rect b="b" l="l" r="r" t="t"/>
              <a:pathLst>
                <a:path extrusionOk="0" h="726" w="6932">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5"/>
            <p:cNvSpPr/>
            <p:nvPr/>
          </p:nvSpPr>
          <p:spPr>
            <a:xfrm>
              <a:off x="-2540185" y="2511325"/>
              <a:ext cx="18125" cy="18925"/>
            </a:xfrm>
            <a:custGeom>
              <a:rect b="b" l="l" r="r" t="t"/>
              <a:pathLst>
                <a:path extrusionOk="0" h="757" w="725">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p:nvPr/>
          </p:nvSpPr>
          <p:spPr>
            <a:xfrm>
              <a:off x="-2485579" y="2580625"/>
              <a:ext cx="172525" cy="17350"/>
            </a:xfrm>
            <a:custGeom>
              <a:rect b="b" l="l" r="r" t="t"/>
              <a:pathLst>
                <a:path extrusionOk="0" h="694" w="6901">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p:nvPr/>
          </p:nvSpPr>
          <p:spPr>
            <a:xfrm>
              <a:off x="-2540185" y="2580625"/>
              <a:ext cx="18125" cy="17350"/>
            </a:xfrm>
            <a:custGeom>
              <a:rect b="b" l="l" r="r" t="t"/>
              <a:pathLst>
                <a:path extrusionOk="0" h="694" w="725">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p:nvPr/>
          </p:nvSpPr>
          <p:spPr>
            <a:xfrm>
              <a:off x="-2540185" y="2649150"/>
              <a:ext cx="18125" cy="18150"/>
            </a:xfrm>
            <a:custGeom>
              <a:rect b="b" l="l" r="r" t="t"/>
              <a:pathLst>
                <a:path extrusionOk="0" h="726" w="725">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 name="Google Shape;72;p15"/>
          <p:cNvSpPr/>
          <p:nvPr/>
        </p:nvSpPr>
        <p:spPr>
          <a:xfrm>
            <a:off x="6207080" y="1687645"/>
            <a:ext cx="1450500" cy="285600"/>
          </a:xfrm>
          <a:prstGeom prst="roundRect">
            <a:avLst>
              <a:gd fmla="val 50000" name="adj"/>
            </a:avLst>
          </a:prstGeom>
          <a:solidFill>
            <a:srgbClr val="FFFFFF"/>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900">
                <a:solidFill>
                  <a:schemeClr val="dk1"/>
                </a:solidFill>
                <a:latin typeface="Fira Sans Extra Condensed"/>
                <a:ea typeface="Fira Sans Extra Condensed"/>
                <a:cs typeface="Fira Sans Extra Condensed"/>
                <a:sym typeface="Fira Sans Extra Condensed"/>
              </a:rPr>
              <a:t>Big </a:t>
            </a:r>
            <a:r>
              <a:rPr b="1" lang="en" sz="1900">
                <a:solidFill>
                  <a:schemeClr val="dk1"/>
                </a:solidFill>
                <a:latin typeface="Fira Sans Extra Condensed"/>
                <a:ea typeface="Fira Sans Extra Condensed"/>
                <a:cs typeface="Fira Sans Extra Condensed"/>
                <a:sym typeface="Fira Sans Extra Condensed"/>
              </a:rPr>
              <a:t>Data</a:t>
            </a:r>
            <a:endParaRPr b="1" sz="1900">
              <a:solidFill>
                <a:schemeClr val="dk1"/>
              </a:solidFill>
              <a:latin typeface="Fira Sans Extra Condensed"/>
              <a:ea typeface="Fira Sans Extra Condensed"/>
              <a:cs typeface="Fira Sans Extra Condensed"/>
              <a:sym typeface="Fira Sans Extra Condensed"/>
            </a:endParaRPr>
          </a:p>
        </p:txBody>
      </p:sp>
      <p:cxnSp>
        <p:nvCxnSpPr>
          <p:cNvPr id="73" name="Google Shape;73;p15"/>
          <p:cNvCxnSpPr>
            <a:stCxn id="63" idx="3"/>
            <a:endCxn id="62" idx="2"/>
          </p:cNvCxnSpPr>
          <p:nvPr/>
        </p:nvCxnSpPr>
        <p:spPr>
          <a:xfrm rot="5400000">
            <a:off x="5697065" y="2201341"/>
            <a:ext cx="1257300" cy="1278300"/>
          </a:xfrm>
          <a:prstGeom prst="bentConnector3">
            <a:avLst>
              <a:gd fmla="val 50004" name="adj1"/>
            </a:avLst>
          </a:prstGeom>
          <a:noFill/>
          <a:ln cap="flat" cmpd="sng" w="28575">
            <a:solidFill>
              <a:schemeClr val="accent6"/>
            </a:solidFill>
            <a:prstDash val="solid"/>
            <a:round/>
            <a:headEnd len="med" w="med" type="none"/>
            <a:tailEnd len="med" w="med" type="none"/>
          </a:ln>
        </p:spPr>
      </p:cxnSp>
      <p:cxnSp>
        <p:nvCxnSpPr>
          <p:cNvPr id="74" name="Google Shape;74;p15"/>
          <p:cNvCxnSpPr>
            <a:stCxn id="63" idx="3"/>
            <a:endCxn id="61" idx="2"/>
          </p:cNvCxnSpPr>
          <p:nvPr/>
        </p:nvCxnSpPr>
        <p:spPr>
          <a:xfrm rot="5400000">
            <a:off x="6112565" y="2616841"/>
            <a:ext cx="1257300" cy="447300"/>
          </a:xfrm>
          <a:prstGeom prst="bentConnector3">
            <a:avLst>
              <a:gd fmla="val 50004" name="adj1"/>
            </a:avLst>
          </a:prstGeom>
          <a:noFill/>
          <a:ln cap="flat" cmpd="sng" w="28575">
            <a:solidFill>
              <a:schemeClr val="accent6"/>
            </a:solidFill>
            <a:prstDash val="solid"/>
            <a:round/>
            <a:headEnd len="med" w="med" type="none"/>
            <a:tailEnd len="med" w="med" type="none"/>
          </a:ln>
        </p:spPr>
      </p:cxnSp>
      <p:cxnSp>
        <p:nvCxnSpPr>
          <p:cNvPr id="75" name="Google Shape;75;p15"/>
          <p:cNvCxnSpPr>
            <a:stCxn id="63" idx="3"/>
            <a:endCxn id="60" idx="2"/>
          </p:cNvCxnSpPr>
          <p:nvPr/>
        </p:nvCxnSpPr>
        <p:spPr>
          <a:xfrm flipH="1" rot="-5400000">
            <a:off x="6527915" y="2648791"/>
            <a:ext cx="1257300" cy="383400"/>
          </a:xfrm>
          <a:prstGeom prst="bentConnector3">
            <a:avLst>
              <a:gd fmla="val 50004" name="adj1"/>
            </a:avLst>
          </a:prstGeom>
          <a:noFill/>
          <a:ln cap="flat" cmpd="sng" w="28575">
            <a:solidFill>
              <a:schemeClr val="accent6"/>
            </a:solidFill>
            <a:prstDash val="solid"/>
            <a:round/>
            <a:headEnd len="med" w="med" type="none"/>
            <a:tailEnd len="med" w="med" type="none"/>
          </a:ln>
        </p:spPr>
      </p:cxnSp>
      <p:cxnSp>
        <p:nvCxnSpPr>
          <p:cNvPr id="76" name="Google Shape;76;p15"/>
          <p:cNvCxnSpPr>
            <a:stCxn id="63" idx="3"/>
            <a:endCxn id="59" idx="2"/>
          </p:cNvCxnSpPr>
          <p:nvPr/>
        </p:nvCxnSpPr>
        <p:spPr>
          <a:xfrm flipH="1" rot="-5400000">
            <a:off x="6943415" y="2233291"/>
            <a:ext cx="1257300" cy="1214400"/>
          </a:xfrm>
          <a:prstGeom prst="bentConnector3">
            <a:avLst>
              <a:gd fmla="val 50004" name="adj1"/>
            </a:avLst>
          </a:prstGeom>
          <a:noFill/>
          <a:ln cap="flat" cmpd="sng" w="28575">
            <a:solidFill>
              <a:schemeClr val="accent6"/>
            </a:solidFill>
            <a:prstDash val="solid"/>
            <a:round/>
            <a:headEnd len="med" w="med" type="none"/>
            <a:tailEnd len="med" w="med" type="none"/>
          </a:ln>
        </p:spPr>
      </p:cxnSp>
      <p:grpSp>
        <p:nvGrpSpPr>
          <p:cNvPr id="77" name="Google Shape;77;p15"/>
          <p:cNvGrpSpPr/>
          <p:nvPr/>
        </p:nvGrpSpPr>
        <p:grpSpPr>
          <a:xfrm>
            <a:off x="5510968" y="3632583"/>
            <a:ext cx="351136" cy="365769"/>
            <a:chOff x="-65129950" y="2646800"/>
            <a:chExt cx="311125" cy="317425"/>
          </a:xfrm>
        </p:grpSpPr>
        <p:sp>
          <p:nvSpPr>
            <p:cNvPr id="78" name="Google Shape;78;p15"/>
            <p:cNvSpPr/>
            <p:nvPr/>
          </p:nvSpPr>
          <p:spPr>
            <a:xfrm>
              <a:off x="-65129950" y="2646800"/>
              <a:ext cx="311125" cy="317425"/>
            </a:xfrm>
            <a:custGeom>
              <a:rect b="b" l="l" r="r" t="t"/>
              <a:pathLst>
                <a:path extrusionOk="0" h="12697" w="12445">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5"/>
            <p:cNvSpPr/>
            <p:nvPr/>
          </p:nvSpPr>
          <p:spPr>
            <a:xfrm>
              <a:off x="-65066950" y="2738175"/>
              <a:ext cx="187475" cy="185100"/>
            </a:xfrm>
            <a:custGeom>
              <a:rect b="b" l="l" r="r" t="t"/>
              <a:pathLst>
                <a:path extrusionOk="0" h="7404" w="7499">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 name="Google Shape;80;p15"/>
          <p:cNvGrpSpPr/>
          <p:nvPr/>
        </p:nvGrpSpPr>
        <p:grpSpPr>
          <a:xfrm>
            <a:off x="6334578" y="3632603"/>
            <a:ext cx="365756" cy="365747"/>
            <a:chOff x="1412450" y="1954475"/>
            <a:chExt cx="297750" cy="296175"/>
          </a:xfrm>
        </p:grpSpPr>
        <p:sp>
          <p:nvSpPr>
            <p:cNvPr id="81" name="Google Shape;81;p15"/>
            <p:cNvSpPr/>
            <p:nvPr/>
          </p:nvSpPr>
          <p:spPr>
            <a:xfrm>
              <a:off x="1483350" y="2023800"/>
              <a:ext cx="155975" cy="155975"/>
            </a:xfrm>
            <a:custGeom>
              <a:rect b="b" l="l" r="r" t="t"/>
              <a:pathLst>
                <a:path extrusionOk="0" h="6239" w="6239">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p:nvPr/>
          </p:nvSpPr>
          <p:spPr>
            <a:xfrm>
              <a:off x="1412450" y="1954475"/>
              <a:ext cx="297750" cy="296175"/>
            </a:xfrm>
            <a:custGeom>
              <a:rect b="b" l="l" r="r" t="t"/>
              <a:pathLst>
                <a:path extrusionOk="0" h="11847" w="1191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 name="Google Shape;83;p15"/>
          <p:cNvGrpSpPr/>
          <p:nvPr/>
        </p:nvGrpSpPr>
        <p:grpSpPr>
          <a:xfrm>
            <a:off x="7151791" y="3632592"/>
            <a:ext cx="393186" cy="365766"/>
            <a:chOff x="-62890750" y="2296300"/>
            <a:chExt cx="330825" cy="317450"/>
          </a:xfrm>
        </p:grpSpPr>
        <p:sp>
          <p:nvSpPr>
            <p:cNvPr id="84" name="Google Shape;84;p15"/>
            <p:cNvSpPr/>
            <p:nvPr/>
          </p:nvSpPr>
          <p:spPr>
            <a:xfrm>
              <a:off x="-62890750" y="2296300"/>
              <a:ext cx="313500" cy="195375"/>
            </a:xfrm>
            <a:custGeom>
              <a:rect b="b" l="l" r="r" t="t"/>
              <a:pathLst>
                <a:path extrusionOk="0" h="7815" w="1254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p:nvPr/>
          </p:nvSpPr>
          <p:spPr>
            <a:xfrm>
              <a:off x="-62874975" y="2417475"/>
              <a:ext cx="315050" cy="196275"/>
            </a:xfrm>
            <a:custGeom>
              <a:rect b="b" l="l" r="r" t="t"/>
              <a:pathLst>
                <a:path extrusionOk="0" h="7851" w="12602">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5"/>
            <p:cNvSpPr/>
            <p:nvPr/>
          </p:nvSpPr>
          <p:spPr>
            <a:xfrm>
              <a:off x="-62822225" y="2357750"/>
              <a:ext cx="193000" cy="192975"/>
            </a:xfrm>
            <a:custGeom>
              <a:rect b="b" l="l" r="r" t="t"/>
              <a:pathLst>
                <a:path extrusionOk="0" h="7719" w="772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 name="Google Shape;87;p15"/>
          <p:cNvGrpSpPr/>
          <p:nvPr/>
        </p:nvGrpSpPr>
        <p:grpSpPr>
          <a:xfrm>
            <a:off x="7996421" y="3632577"/>
            <a:ext cx="365770" cy="365770"/>
            <a:chOff x="-3137650" y="2408950"/>
            <a:chExt cx="291450" cy="292125"/>
          </a:xfrm>
        </p:grpSpPr>
        <p:sp>
          <p:nvSpPr>
            <p:cNvPr id="88" name="Google Shape;88;p15"/>
            <p:cNvSpPr/>
            <p:nvPr/>
          </p:nvSpPr>
          <p:spPr>
            <a:xfrm>
              <a:off x="-3137650" y="2408950"/>
              <a:ext cx="291450" cy="292125"/>
            </a:xfrm>
            <a:custGeom>
              <a:rect b="b" l="l" r="r" t="t"/>
              <a:pathLst>
                <a:path extrusionOk="0" h="11685" w="11658">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5"/>
            <p:cNvSpPr/>
            <p:nvPr/>
          </p:nvSpPr>
          <p:spPr>
            <a:xfrm>
              <a:off x="-3104575" y="24428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p:nvPr/>
          </p:nvSpPr>
          <p:spPr>
            <a:xfrm>
              <a:off x="-3069900" y="24428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p:cNvSpPr/>
            <p:nvPr/>
          </p:nvSpPr>
          <p:spPr>
            <a:xfrm>
              <a:off x="-3035250" y="24428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5"/>
            <p:cNvSpPr/>
            <p:nvPr/>
          </p:nvSpPr>
          <p:spPr>
            <a:xfrm>
              <a:off x="-3002175" y="2442800"/>
              <a:ext cx="120525" cy="17350"/>
            </a:xfrm>
            <a:custGeom>
              <a:rect b="b" l="l" r="r" t="t"/>
              <a:pathLst>
                <a:path extrusionOk="0" h="694" w="4821">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4"/>
          <p:cNvSpPr txBox="1"/>
          <p:nvPr>
            <p:ph type="title"/>
          </p:nvPr>
        </p:nvSpPr>
        <p:spPr>
          <a:xfrm>
            <a:off x="311700" y="187850"/>
            <a:ext cx="8520600" cy="738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600"/>
              <a:t>Data Analysis </a:t>
            </a:r>
            <a:endParaRPr sz="3600"/>
          </a:p>
        </p:txBody>
      </p:sp>
      <p:sp>
        <p:nvSpPr>
          <p:cNvPr id="192" name="Google Shape;192;p24"/>
          <p:cNvSpPr txBox="1"/>
          <p:nvPr>
            <p:ph idx="1" type="body"/>
          </p:nvPr>
        </p:nvSpPr>
        <p:spPr>
          <a:xfrm>
            <a:off x="311700" y="835575"/>
            <a:ext cx="8520600" cy="4617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lang="en" sz="1800"/>
              <a:t>Plot a </a:t>
            </a:r>
            <a:r>
              <a:rPr b="1" lang="en" sz="1800"/>
              <a:t>heatmap </a:t>
            </a:r>
            <a:r>
              <a:rPr lang="en" sz="1800"/>
              <a:t>to visualise correlation between </a:t>
            </a:r>
            <a:r>
              <a:rPr lang="en" sz="1800"/>
              <a:t>numerical</a:t>
            </a:r>
            <a:r>
              <a:rPr lang="en" sz="1800"/>
              <a:t> variables</a:t>
            </a:r>
            <a:endParaRPr sz="1800"/>
          </a:p>
        </p:txBody>
      </p:sp>
      <p:pic>
        <p:nvPicPr>
          <p:cNvPr id="193" name="Google Shape;193;p24"/>
          <p:cNvPicPr preferRelativeResize="0"/>
          <p:nvPr/>
        </p:nvPicPr>
        <p:blipFill>
          <a:blip r:embed="rId3">
            <a:alphaModFix/>
          </a:blip>
          <a:stretch>
            <a:fillRect/>
          </a:stretch>
        </p:blipFill>
        <p:spPr>
          <a:xfrm>
            <a:off x="311700" y="1438500"/>
            <a:ext cx="4522074" cy="3623000"/>
          </a:xfrm>
          <a:prstGeom prst="rect">
            <a:avLst/>
          </a:prstGeom>
          <a:noFill/>
          <a:ln>
            <a:noFill/>
          </a:ln>
        </p:spPr>
      </p:pic>
      <p:sp>
        <p:nvSpPr>
          <p:cNvPr id="194" name="Google Shape;194;p24"/>
          <p:cNvSpPr txBox="1"/>
          <p:nvPr/>
        </p:nvSpPr>
        <p:spPr>
          <a:xfrm>
            <a:off x="5236675" y="1297275"/>
            <a:ext cx="3376800" cy="184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t>The correlation of local Big Mac price to PPP is extremely high, while being almost non-existent for the average gold price and inflation rate. We also found that exchange rate has extremely high correlation. </a:t>
            </a:r>
            <a:endParaRPr sz="1600"/>
          </a:p>
        </p:txBody>
      </p:sp>
      <p:sp>
        <p:nvSpPr>
          <p:cNvPr id="195" name="Google Shape;195;p24"/>
          <p:cNvSpPr txBox="1"/>
          <p:nvPr/>
        </p:nvSpPr>
        <p:spPr>
          <a:xfrm>
            <a:off x="5236675" y="3144375"/>
            <a:ext cx="3175500" cy="149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rPr>
              <a:t>As such, we will only use PPP, exchange rate, year and country for predicting local Big Mac prices and drop the rest of the irrelevant columns.</a:t>
            </a:r>
            <a:endParaRPr sz="1800">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 name="Shape 199"/>
        <p:cNvGrpSpPr/>
        <p:nvPr/>
      </p:nvGrpSpPr>
      <p:grpSpPr>
        <a:xfrm>
          <a:off x="0" y="0"/>
          <a:ext cx="0" cy="0"/>
          <a:chOff x="0" y="0"/>
          <a:chExt cx="0" cy="0"/>
        </a:xfrm>
      </p:grpSpPr>
      <p:sp>
        <p:nvSpPr>
          <p:cNvPr id="200" name="Google Shape;200;p25"/>
          <p:cNvSpPr txBox="1"/>
          <p:nvPr>
            <p:ph type="ctrTitle"/>
          </p:nvPr>
        </p:nvSpPr>
        <p:spPr>
          <a:xfrm>
            <a:off x="338831" y="198275"/>
            <a:ext cx="34224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sz="3600"/>
              <a:t>Data Visualization </a:t>
            </a:r>
            <a:endParaRPr sz="3600"/>
          </a:p>
        </p:txBody>
      </p:sp>
      <p:sp>
        <p:nvSpPr>
          <p:cNvPr id="201" name="Google Shape;201;p25"/>
          <p:cNvSpPr txBox="1"/>
          <p:nvPr>
            <p:ph idx="1" type="subTitle"/>
          </p:nvPr>
        </p:nvSpPr>
        <p:spPr>
          <a:xfrm>
            <a:off x="338817" y="877125"/>
            <a:ext cx="8319300" cy="4617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lang="en" sz="1800"/>
              <a:t>How Big Mac prices change from </a:t>
            </a:r>
            <a:r>
              <a:rPr b="1" lang="en" sz="1800">
                <a:solidFill>
                  <a:schemeClr val="accent4"/>
                </a:solidFill>
              </a:rPr>
              <a:t>2000 to 2020</a:t>
            </a:r>
            <a:r>
              <a:rPr lang="en" sz="1800"/>
              <a:t> in the </a:t>
            </a:r>
            <a:r>
              <a:rPr b="1" lang="en" sz="1800">
                <a:solidFill>
                  <a:schemeClr val="accent2"/>
                </a:solidFill>
              </a:rPr>
              <a:t>US</a:t>
            </a:r>
            <a:r>
              <a:rPr lang="en" sz="1800"/>
              <a:t>.</a:t>
            </a:r>
            <a:endParaRPr sz="1800"/>
          </a:p>
        </p:txBody>
      </p:sp>
      <p:pic>
        <p:nvPicPr>
          <p:cNvPr id="202" name="Google Shape;202;p25"/>
          <p:cNvPicPr preferRelativeResize="0"/>
          <p:nvPr/>
        </p:nvPicPr>
        <p:blipFill>
          <a:blip r:embed="rId3">
            <a:alphaModFix/>
          </a:blip>
          <a:stretch>
            <a:fillRect/>
          </a:stretch>
        </p:blipFill>
        <p:spPr>
          <a:xfrm>
            <a:off x="338825" y="1338825"/>
            <a:ext cx="7816225" cy="2699425"/>
          </a:xfrm>
          <a:prstGeom prst="rect">
            <a:avLst/>
          </a:prstGeom>
          <a:noFill/>
          <a:ln>
            <a:noFill/>
          </a:ln>
        </p:spPr>
      </p:pic>
      <p:sp>
        <p:nvSpPr>
          <p:cNvPr id="203" name="Google Shape;203;p25"/>
          <p:cNvSpPr txBox="1"/>
          <p:nvPr>
            <p:ph idx="1" type="subTitle"/>
          </p:nvPr>
        </p:nvSpPr>
        <p:spPr>
          <a:xfrm>
            <a:off x="338817" y="4038250"/>
            <a:ext cx="8319300" cy="7803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lang="en" sz="1800"/>
              <a:t>Local Big Mac prices can change over the years and it is a good variable to be used as a </a:t>
            </a:r>
            <a:r>
              <a:rPr lang="en" sz="1800"/>
              <a:t>response</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3"/>
                                        </p:tgtEl>
                                        <p:attrNameLst>
                                          <p:attrName>style.visibility</p:attrName>
                                        </p:attrNameLst>
                                      </p:cBhvr>
                                      <p:to>
                                        <p:strVal val="visible"/>
                                      </p:to>
                                    </p:set>
                                    <p:anim calcmode="lin" valueType="num">
                                      <p:cBhvr additive="base">
                                        <p:cTn dur="1000"/>
                                        <p:tgtEl>
                                          <p:spTgt spid="20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6"/>
          <p:cNvSpPr txBox="1"/>
          <p:nvPr>
            <p:ph type="title"/>
          </p:nvPr>
        </p:nvSpPr>
        <p:spPr>
          <a:xfrm>
            <a:off x="311700" y="187850"/>
            <a:ext cx="8520600" cy="738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600"/>
              <a:t>Linear Regression Model</a:t>
            </a:r>
            <a:endParaRPr sz="3600"/>
          </a:p>
        </p:txBody>
      </p:sp>
      <p:sp>
        <p:nvSpPr>
          <p:cNvPr id="209" name="Google Shape;209;p26"/>
          <p:cNvSpPr txBox="1"/>
          <p:nvPr>
            <p:ph idx="1" type="body"/>
          </p:nvPr>
        </p:nvSpPr>
        <p:spPr>
          <a:xfrm>
            <a:off x="5682475" y="2385350"/>
            <a:ext cx="2747100" cy="1736100"/>
          </a:xfrm>
          <a:prstGeom prst="rect">
            <a:avLst/>
          </a:prstGeom>
        </p:spPr>
        <p:txBody>
          <a:bodyPr anchorCtr="0" anchor="t" bIns="91425" lIns="91425" spcFirstLastPara="1" rIns="91425" wrap="square" tIns="91425">
            <a:spAutoFit/>
          </a:bodyPr>
          <a:lstStyle/>
          <a:p>
            <a:pPr indent="0" lvl="0" marL="0" rtl="0" algn="ctr">
              <a:spcBef>
                <a:spcPts val="0"/>
              </a:spcBef>
              <a:spcAft>
                <a:spcPts val="1600"/>
              </a:spcAft>
              <a:buNone/>
            </a:pPr>
            <a:r>
              <a:rPr lang="en" sz="1800"/>
              <a:t>Make a </a:t>
            </a:r>
            <a:r>
              <a:rPr lang="en" sz="1800"/>
              <a:t>multivariate</a:t>
            </a:r>
            <a:r>
              <a:rPr lang="en" sz="1800"/>
              <a:t> linear regression model to determine the goodness of fit of PPP and exchange rate alone</a:t>
            </a:r>
            <a:endParaRPr sz="1800"/>
          </a:p>
        </p:txBody>
      </p:sp>
      <p:pic>
        <p:nvPicPr>
          <p:cNvPr id="210" name="Google Shape;210;p26"/>
          <p:cNvPicPr preferRelativeResize="0"/>
          <p:nvPr/>
        </p:nvPicPr>
        <p:blipFill>
          <a:blip r:embed="rId3">
            <a:alphaModFix/>
          </a:blip>
          <a:stretch>
            <a:fillRect/>
          </a:stretch>
        </p:blipFill>
        <p:spPr>
          <a:xfrm>
            <a:off x="367251" y="948175"/>
            <a:ext cx="4294350" cy="1060750"/>
          </a:xfrm>
          <a:prstGeom prst="rect">
            <a:avLst/>
          </a:prstGeom>
          <a:noFill/>
          <a:ln>
            <a:noFill/>
          </a:ln>
        </p:spPr>
      </p:pic>
      <p:pic>
        <p:nvPicPr>
          <p:cNvPr id="211" name="Google Shape;211;p26"/>
          <p:cNvPicPr preferRelativeResize="0"/>
          <p:nvPr/>
        </p:nvPicPr>
        <p:blipFill>
          <a:blip r:embed="rId4">
            <a:alphaModFix/>
          </a:blip>
          <a:stretch>
            <a:fillRect/>
          </a:stretch>
        </p:blipFill>
        <p:spPr>
          <a:xfrm>
            <a:off x="367250" y="2092150"/>
            <a:ext cx="2665475" cy="2812800"/>
          </a:xfrm>
          <a:prstGeom prst="rect">
            <a:avLst/>
          </a:prstGeom>
          <a:noFill/>
          <a:ln>
            <a:noFill/>
          </a:ln>
        </p:spPr>
      </p:pic>
      <p:pic>
        <p:nvPicPr>
          <p:cNvPr id="212" name="Google Shape;212;p26"/>
          <p:cNvPicPr preferRelativeResize="0"/>
          <p:nvPr/>
        </p:nvPicPr>
        <p:blipFill>
          <a:blip r:embed="rId5">
            <a:alphaModFix/>
          </a:blip>
          <a:stretch>
            <a:fillRect/>
          </a:stretch>
        </p:blipFill>
        <p:spPr>
          <a:xfrm>
            <a:off x="2968275" y="2156713"/>
            <a:ext cx="2547949" cy="2683676"/>
          </a:xfrm>
          <a:prstGeom prst="rect">
            <a:avLst/>
          </a:prstGeom>
          <a:noFill/>
          <a:ln>
            <a:noFill/>
          </a:ln>
        </p:spPr>
      </p:pic>
      <p:pic>
        <p:nvPicPr>
          <p:cNvPr id="213" name="Google Shape;213;p26"/>
          <p:cNvPicPr preferRelativeResize="0"/>
          <p:nvPr/>
        </p:nvPicPr>
        <p:blipFill rotWithShape="1">
          <a:blip r:embed="rId6">
            <a:alphaModFix/>
          </a:blip>
          <a:srcRect b="11689" l="0" r="0" t="-11690"/>
          <a:stretch/>
        </p:blipFill>
        <p:spPr>
          <a:xfrm>
            <a:off x="4827875" y="761037"/>
            <a:ext cx="3767975" cy="1247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7"/>
          <p:cNvSpPr txBox="1"/>
          <p:nvPr>
            <p:ph type="title"/>
          </p:nvPr>
        </p:nvSpPr>
        <p:spPr>
          <a:xfrm>
            <a:off x="311700" y="187850"/>
            <a:ext cx="8520600" cy="738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600"/>
              <a:t>Linear Regression Model</a:t>
            </a:r>
            <a:endParaRPr sz="3600"/>
          </a:p>
        </p:txBody>
      </p:sp>
      <p:pic>
        <p:nvPicPr>
          <p:cNvPr id="219" name="Google Shape;219;p27"/>
          <p:cNvPicPr preferRelativeResize="0"/>
          <p:nvPr/>
        </p:nvPicPr>
        <p:blipFill rotWithShape="1">
          <a:blip r:embed="rId3">
            <a:alphaModFix/>
          </a:blip>
          <a:srcRect b="11689" l="0" r="0" t="-11690"/>
          <a:stretch/>
        </p:blipFill>
        <p:spPr>
          <a:xfrm>
            <a:off x="4444072" y="1462047"/>
            <a:ext cx="4294350" cy="1422200"/>
          </a:xfrm>
          <a:prstGeom prst="rect">
            <a:avLst/>
          </a:prstGeom>
          <a:noFill/>
          <a:ln>
            <a:noFill/>
          </a:ln>
        </p:spPr>
      </p:pic>
      <p:sp>
        <p:nvSpPr>
          <p:cNvPr id="220" name="Google Shape;220;p27"/>
          <p:cNvSpPr txBox="1"/>
          <p:nvPr>
            <p:ph idx="1" type="body"/>
          </p:nvPr>
        </p:nvSpPr>
        <p:spPr>
          <a:xfrm>
            <a:off x="311700" y="1044800"/>
            <a:ext cx="3816900" cy="3966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800"/>
              <a:t>As we can see, the </a:t>
            </a:r>
            <a:r>
              <a:rPr b="1" lang="en" sz="1800"/>
              <a:t>Explained Variance</a:t>
            </a:r>
            <a:r>
              <a:rPr lang="en" sz="1800"/>
              <a:t> is </a:t>
            </a:r>
            <a:r>
              <a:rPr b="1" lang="en" sz="1800"/>
              <a:t>very high</a:t>
            </a:r>
            <a:r>
              <a:rPr lang="en" sz="1800"/>
              <a:t> while the </a:t>
            </a:r>
            <a:r>
              <a:rPr b="1" lang="en" sz="1800"/>
              <a:t>Mean Squared Error (MSE)</a:t>
            </a:r>
            <a:r>
              <a:rPr lang="en" sz="1800"/>
              <a:t> is also </a:t>
            </a:r>
            <a:r>
              <a:rPr b="1" lang="en" sz="1800"/>
              <a:t>high</a:t>
            </a:r>
            <a:r>
              <a:rPr lang="en" sz="1800"/>
              <a:t>:</a:t>
            </a:r>
            <a:endParaRPr sz="1800"/>
          </a:p>
          <a:p>
            <a:pPr indent="-342900" lvl="0" marL="457200" rtl="0" algn="l">
              <a:spcBef>
                <a:spcPts val="0"/>
              </a:spcBef>
              <a:spcAft>
                <a:spcPts val="0"/>
              </a:spcAft>
              <a:buSzPts val="1800"/>
              <a:buChar char="-"/>
            </a:pPr>
            <a:r>
              <a:rPr lang="en" sz="1800"/>
              <a:t>The model is good enough to predict Local Price.</a:t>
            </a:r>
            <a:endParaRPr sz="1800"/>
          </a:p>
          <a:p>
            <a:pPr indent="-342900" lvl="0" marL="457200" rtl="0" algn="l">
              <a:spcBef>
                <a:spcPts val="0"/>
              </a:spcBef>
              <a:spcAft>
                <a:spcPts val="0"/>
              </a:spcAft>
              <a:buSzPts val="1800"/>
              <a:buChar char="-"/>
            </a:pPr>
            <a:r>
              <a:rPr lang="en" sz="1800"/>
              <a:t>However, there is </a:t>
            </a:r>
            <a:r>
              <a:rPr b="1" lang="en" sz="1800"/>
              <a:t>still room for improvement to lower the MSE</a:t>
            </a:r>
            <a:r>
              <a:rPr lang="en" sz="1800"/>
              <a:t>, so we shall see if including the "Year" and "Country" variables can improve it.</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4" name="Shape 224"/>
        <p:cNvGrpSpPr/>
        <p:nvPr/>
      </p:nvGrpSpPr>
      <p:grpSpPr>
        <a:xfrm>
          <a:off x="0" y="0"/>
          <a:ext cx="0" cy="0"/>
          <a:chOff x="0" y="0"/>
          <a:chExt cx="0" cy="0"/>
        </a:xfrm>
      </p:grpSpPr>
      <p:sp>
        <p:nvSpPr>
          <p:cNvPr id="225" name="Google Shape;225;p28"/>
          <p:cNvSpPr txBox="1"/>
          <p:nvPr>
            <p:ph type="ctrTitle"/>
          </p:nvPr>
        </p:nvSpPr>
        <p:spPr>
          <a:xfrm>
            <a:off x="338819" y="198275"/>
            <a:ext cx="6810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sz="3600"/>
              <a:t>M</a:t>
            </a:r>
            <a:r>
              <a:rPr lang="en" sz="3600"/>
              <a:t>ultivariate</a:t>
            </a:r>
            <a:r>
              <a:rPr lang="en" sz="3600"/>
              <a:t> Linear Regression Model</a:t>
            </a:r>
            <a:r>
              <a:rPr lang="en" sz="3600"/>
              <a:t> </a:t>
            </a:r>
            <a:endParaRPr sz="3600"/>
          </a:p>
        </p:txBody>
      </p:sp>
      <p:sp>
        <p:nvSpPr>
          <p:cNvPr id="226" name="Google Shape;226;p28"/>
          <p:cNvSpPr txBox="1"/>
          <p:nvPr>
            <p:ph idx="1" type="subTitle"/>
          </p:nvPr>
        </p:nvSpPr>
        <p:spPr>
          <a:xfrm>
            <a:off x="338817" y="1179650"/>
            <a:ext cx="8319300" cy="2352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800"/>
              <a:t>Response Variable : Local Price</a:t>
            </a:r>
            <a:endParaRPr sz="1800"/>
          </a:p>
          <a:p>
            <a:pPr indent="0" lvl="0" marL="0" rtl="0" algn="l">
              <a:spcBef>
                <a:spcPts val="1600"/>
              </a:spcBef>
              <a:spcAft>
                <a:spcPts val="0"/>
              </a:spcAft>
              <a:buClr>
                <a:schemeClr val="dk1"/>
              </a:buClr>
              <a:buSzPts val="1100"/>
              <a:buFont typeface="Arial"/>
              <a:buNone/>
            </a:pPr>
            <a:r>
              <a:rPr lang="en" sz="1800"/>
              <a:t>Predictor Feature : Year, Country, Exchange Rate, PPP</a:t>
            </a:r>
            <a:endParaRPr sz="1800"/>
          </a:p>
          <a:p>
            <a:pPr indent="0" lvl="0" marL="0" rtl="0" algn="l">
              <a:spcBef>
                <a:spcPts val="1600"/>
              </a:spcBef>
              <a:spcAft>
                <a:spcPts val="0"/>
              </a:spcAft>
              <a:buClr>
                <a:schemeClr val="dk1"/>
              </a:buClr>
              <a:buSzPts val="1100"/>
              <a:buFont typeface="Arial"/>
              <a:buNone/>
            </a:pPr>
            <a:r>
              <a:rPr lang="en" sz="1800"/>
              <a:t>Regression Model : Local Price = 𝑎1 x Year + 𝑎2 × Country + 𝑎3 × Exchange rate + 𝑎4 x PPP + 𝑏</a:t>
            </a:r>
            <a:endParaRPr sz="1800"/>
          </a:p>
          <a:p>
            <a:pPr indent="0" lvl="0" marL="0" rtl="0" algn="l">
              <a:spcBef>
                <a:spcPts val="1600"/>
              </a:spcBef>
              <a:spcAft>
                <a:spcPts val="1600"/>
              </a:spcAft>
              <a:buNone/>
            </a:pPr>
            <a:r>
              <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0" name="Shape 230"/>
        <p:cNvGrpSpPr/>
        <p:nvPr/>
      </p:nvGrpSpPr>
      <p:grpSpPr>
        <a:xfrm>
          <a:off x="0" y="0"/>
          <a:ext cx="0" cy="0"/>
          <a:chOff x="0" y="0"/>
          <a:chExt cx="0" cy="0"/>
        </a:xfrm>
      </p:grpSpPr>
      <p:sp>
        <p:nvSpPr>
          <p:cNvPr id="231" name="Google Shape;231;p29"/>
          <p:cNvSpPr txBox="1"/>
          <p:nvPr>
            <p:ph type="ctrTitle"/>
          </p:nvPr>
        </p:nvSpPr>
        <p:spPr>
          <a:xfrm>
            <a:off x="338819" y="198275"/>
            <a:ext cx="6810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sz="3600"/>
              <a:t>Encode </a:t>
            </a:r>
            <a:r>
              <a:rPr lang="en" sz="3600">
                <a:solidFill>
                  <a:schemeClr val="accent4"/>
                </a:solidFill>
              </a:rPr>
              <a:t>Year </a:t>
            </a:r>
            <a:r>
              <a:rPr lang="en" sz="3600"/>
              <a:t>and </a:t>
            </a:r>
            <a:r>
              <a:rPr lang="en" sz="3600">
                <a:solidFill>
                  <a:schemeClr val="accent2"/>
                </a:solidFill>
              </a:rPr>
              <a:t>Country</a:t>
            </a:r>
            <a:endParaRPr sz="3600">
              <a:solidFill>
                <a:schemeClr val="accent2"/>
              </a:solidFill>
            </a:endParaRPr>
          </a:p>
        </p:txBody>
      </p:sp>
      <p:sp>
        <p:nvSpPr>
          <p:cNvPr id="232" name="Google Shape;232;p29"/>
          <p:cNvSpPr txBox="1"/>
          <p:nvPr>
            <p:ph idx="1" type="subTitle"/>
          </p:nvPr>
        </p:nvSpPr>
        <p:spPr>
          <a:xfrm>
            <a:off x="338817" y="937175"/>
            <a:ext cx="8319300" cy="7803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lang="en" sz="1800"/>
              <a:t>Encode Country and Year using one-hot encoding as we want to compare different years and countries as distinct categories. </a:t>
            </a:r>
            <a:endParaRPr sz="1800"/>
          </a:p>
        </p:txBody>
      </p:sp>
      <p:pic>
        <p:nvPicPr>
          <p:cNvPr id="233" name="Google Shape;233;p29"/>
          <p:cNvPicPr preferRelativeResize="0"/>
          <p:nvPr/>
        </p:nvPicPr>
        <p:blipFill>
          <a:blip r:embed="rId3">
            <a:alphaModFix/>
          </a:blip>
          <a:stretch>
            <a:fillRect/>
          </a:stretch>
        </p:blipFill>
        <p:spPr>
          <a:xfrm>
            <a:off x="417100" y="1708325"/>
            <a:ext cx="3221251" cy="1726850"/>
          </a:xfrm>
          <a:prstGeom prst="rect">
            <a:avLst/>
          </a:prstGeom>
          <a:noFill/>
          <a:ln>
            <a:noFill/>
          </a:ln>
        </p:spPr>
      </p:pic>
      <p:pic>
        <p:nvPicPr>
          <p:cNvPr id="234" name="Google Shape;234;p29"/>
          <p:cNvPicPr preferRelativeResize="0"/>
          <p:nvPr/>
        </p:nvPicPr>
        <p:blipFill>
          <a:blip r:embed="rId4">
            <a:alphaModFix/>
          </a:blip>
          <a:stretch>
            <a:fillRect/>
          </a:stretch>
        </p:blipFill>
        <p:spPr>
          <a:xfrm>
            <a:off x="338825" y="3498501"/>
            <a:ext cx="3299525" cy="1645000"/>
          </a:xfrm>
          <a:prstGeom prst="rect">
            <a:avLst/>
          </a:prstGeom>
          <a:noFill/>
          <a:ln>
            <a:noFill/>
          </a:ln>
        </p:spPr>
      </p:pic>
      <p:pic>
        <p:nvPicPr>
          <p:cNvPr id="235" name="Google Shape;235;p29"/>
          <p:cNvPicPr preferRelativeResize="0"/>
          <p:nvPr/>
        </p:nvPicPr>
        <p:blipFill>
          <a:blip r:embed="rId5">
            <a:alphaModFix/>
          </a:blip>
          <a:stretch>
            <a:fillRect/>
          </a:stretch>
        </p:blipFill>
        <p:spPr>
          <a:xfrm>
            <a:off x="4376275" y="1896375"/>
            <a:ext cx="3463700" cy="239518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9" name="Shape 239"/>
        <p:cNvGrpSpPr/>
        <p:nvPr/>
      </p:nvGrpSpPr>
      <p:grpSpPr>
        <a:xfrm>
          <a:off x="0" y="0"/>
          <a:ext cx="0" cy="0"/>
          <a:chOff x="0" y="0"/>
          <a:chExt cx="0" cy="0"/>
        </a:xfrm>
      </p:grpSpPr>
      <p:sp>
        <p:nvSpPr>
          <p:cNvPr id="240" name="Google Shape;240;p30"/>
          <p:cNvSpPr txBox="1"/>
          <p:nvPr>
            <p:ph type="ctrTitle"/>
          </p:nvPr>
        </p:nvSpPr>
        <p:spPr>
          <a:xfrm>
            <a:off x="1166994" y="198275"/>
            <a:ext cx="6810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sz="3600"/>
              <a:t>Multivariate Linear Regression Model </a:t>
            </a:r>
            <a:endParaRPr sz="3600"/>
          </a:p>
        </p:txBody>
      </p:sp>
      <p:sp>
        <p:nvSpPr>
          <p:cNvPr id="241" name="Google Shape;241;p30"/>
          <p:cNvSpPr txBox="1"/>
          <p:nvPr>
            <p:ph idx="1" type="subTitle"/>
          </p:nvPr>
        </p:nvSpPr>
        <p:spPr>
          <a:xfrm>
            <a:off x="690142" y="937175"/>
            <a:ext cx="8319300" cy="780300"/>
          </a:xfrm>
          <a:prstGeom prst="rect">
            <a:avLst/>
          </a:prstGeom>
        </p:spPr>
        <p:txBody>
          <a:bodyPr anchorCtr="0" anchor="t" bIns="91425" lIns="91425" spcFirstLastPara="1" rIns="91425" wrap="square" tIns="91425">
            <a:spAutoFit/>
          </a:bodyPr>
          <a:lstStyle/>
          <a:p>
            <a:pPr indent="0" lvl="0" marL="457200" rtl="0" algn="l">
              <a:spcBef>
                <a:spcPts val="0"/>
              </a:spcBef>
              <a:spcAft>
                <a:spcPts val="1600"/>
              </a:spcAft>
              <a:buNone/>
            </a:pPr>
            <a:r>
              <a:rPr lang="en" sz="1800"/>
              <a:t>Using PPP, Exchange Rate, the various Years and Countries as the predictors and Local Price as the </a:t>
            </a:r>
            <a:r>
              <a:rPr lang="en" sz="1800"/>
              <a:t>Response</a:t>
            </a:r>
            <a:r>
              <a:rPr lang="en" sz="1800"/>
              <a:t> variable</a:t>
            </a:r>
            <a:endParaRPr sz="1800"/>
          </a:p>
        </p:txBody>
      </p:sp>
      <p:pic>
        <p:nvPicPr>
          <p:cNvPr id="242" name="Google Shape;242;p30"/>
          <p:cNvPicPr preferRelativeResize="0"/>
          <p:nvPr/>
        </p:nvPicPr>
        <p:blipFill>
          <a:blip r:embed="rId3">
            <a:alphaModFix/>
          </a:blip>
          <a:stretch>
            <a:fillRect/>
          </a:stretch>
        </p:blipFill>
        <p:spPr>
          <a:xfrm>
            <a:off x="1231150" y="1675400"/>
            <a:ext cx="4936150" cy="32782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6" name="Shape 246"/>
        <p:cNvGrpSpPr/>
        <p:nvPr/>
      </p:nvGrpSpPr>
      <p:grpSpPr>
        <a:xfrm>
          <a:off x="0" y="0"/>
          <a:ext cx="0" cy="0"/>
          <a:chOff x="0" y="0"/>
          <a:chExt cx="0" cy="0"/>
        </a:xfrm>
      </p:grpSpPr>
      <p:sp>
        <p:nvSpPr>
          <p:cNvPr id="247" name="Google Shape;247;p31"/>
          <p:cNvSpPr txBox="1"/>
          <p:nvPr>
            <p:ph type="ctrTitle"/>
          </p:nvPr>
        </p:nvSpPr>
        <p:spPr>
          <a:xfrm>
            <a:off x="338819" y="198275"/>
            <a:ext cx="68100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sz="3600"/>
              <a:t>Multivariate Linear Regression Model </a:t>
            </a:r>
            <a:endParaRPr sz="3600"/>
          </a:p>
        </p:txBody>
      </p:sp>
      <p:pic>
        <p:nvPicPr>
          <p:cNvPr id="248" name="Google Shape;248;p31"/>
          <p:cNvPicPr preferRelativeResize="0"/>
          <p:nvPr/>
        </p:nvPicPr>
        <p:blipFill>
          <a:blip r:embed="rId3">
            <a:alphaModFix/>
          </a:blip>
          <a:stretch>
            <a:fillRect/>
          </a:stretch>
        </p:blipFill>
        <p:spPr>
          <a:xfrm>
            <a:off x="375800" y="3376875"/>
            <a:ext cx="4346524" cy="1196350"/>
          </a:xfrm>
          <a:prstGeom prst="rect">
            <a:avLst/>
          </a:prstGeom>
          <a:noFill/>
          <a:ln>
            <a:noFill/>
          </a:ln>
        </p:spPr>
      </p:pic>
      <p:pic>
        <p:nvPicPr>
          <p:cNvPr id="249" name="Google Shape;249;p31"/>
          <p:cNvPicPr preferRelativeResize="0"/>
          <p:nvPr/>
        </p:nvPicPr>
        <p:blipFill rotWithShape="1">
          <a:blip r:embed="rId4">
            <a:alphaModFix/>
          </a:blip>
          <a:srcRect b="11689" l="0" r="0" t="-11690"/>
          <a:stretch/>
        </p:blipFill>
        <p:spPr>
          <a:xfrm>
            <a:off x="338822" y="1179184"/>
            <a:ext cx="4294350" cy="1422200"/>
          </a:xfrm>
          <a:prstGeom prst="rect">
            <a:avLst/>
          </a:prstGeom>
          <a:noFill/>
          <a:ln>
            <a:noFill/>
          </a:ln>
        </p:spPr>
      </p:pic>
      <p:sp>
        <p:nvSpPr>
          <p:cNvPr id="250" name="Google Shape;250;p31"/>
          <p:cNvSpPr txBox="1"/>
          <p:nvPr/>
        </p:nvSpPr>
        <p:spPr>
          <a:xfrm>
            <a:off x="1553978" y="2773575"/>
            <a:ext cx="239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Fig 1. PPP + Exchange rate</a:t>
            </a:r>
            <a:endParaRPr>
              <a:latin typeface="Roboto"/>
              <a:ea typeface="Roboto"/>
              <a:cs typeface="Roboto"/>
              <a:sym typeface="Roboto"/>
            </a:endParaRPr>
          </a:p>
        </p:txBody>
      </p:sp>
      <p:sp>
        <p:nvSpPr>
          <p:cNvPr id="251" name="Google Shape;251;p31"/>
          <p:cNvSpPr txBox="1"/>
          <p:nvPr/>
        </p:nvSpPr>
        <p:spPr>
          <a:xfrm>
            <a:off x="901625" y="4573225"/>
            <a:ext cx="370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Fig 2. PPP + Exchange rate + </a:t>
            </a:r>
            <a:r>
              <a:rPr b="1" lang="en">
                <a:solidFill>
                  <a:schemeClr val="accent2"/>
                </a:solidFill>
                <a:latin typeface="Roboto"/>
                <a:ea typeface="Roboto"/>
                <a:cs typeface="Roboto"/>
                <a:sym typeface="Roboto"/>
              </a:rPr>
              <a:t>Country </a:t>
            </a:r>
            <a:r>
              <a:rPr b="1" lang="en">
                <a:latin typeface="Roboto"/>
                <a:ea typeface="Roboto"/>
                <a:cs typeface="Roboto"/>
                <a:sym typeface="Roboto"/>
              </a:rPr>
              <a:t>+ </a:t>
            </a:r>
            <a:r>
              <a:rPr b="1" lang="en">
                <a:solidFill>
                  <a:schemeClr val="accent4"/>
                </a:solidFill>
                <a:latin typeface="Roboto"/>
                <a:ea typeface="Roboto"/>
                <a:cs typeface="Roboto"/>
                <a:sym typeface="Roboto"/>
              </a:rPr>
              <a:t>Year</a:t>
            </a:r>
            <a:endParaRPr b="1">
              <a:solidFill>
                <a:schemeClr val="accent4"/>
              </a:solidFill>
              <a:latin typeface="Roboto"/>
              <a:ea typeface="Roboto"/>
              <a:cs typeface="Roboto"/>
              <a:sym typeface="Roboto"/>
            </a:endParaRPr>
          </a:p>
        </p:txBody>
      </p:sp>
      <p:sp>
        <p:nvSpPr>
          <p:cNvPr id="252" name="Google Shape;252;p31"/>
          <p:cNvSpPr txBox="1"/>
          <p:nvPr/>
        </p:nvSpPr>
        <p:spPr>
          <a:xfrm>
            <a:off x="5124850" y="1449875"/>
            <a:ext cx="2929500" cy="269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latin typeface="Roboto"/>
                <a:ea typeface="Roboto"/>
                <a:cs typeface="Roboto"/>
                <a:sym typeface="Roboto"/>
              </a:rPr>
              <a:t>From the above model, we can see that there is indeed an improvement in both the R^2 and MSE:</a:t>
            </a:r>
            <a:endParaRPr sz="1800">
              <a:latin typeface="Roboto"/>
              <a:ea typeface="Roboto"/>
              <a:cs typeface="Roboto"/>
              <a:sym typeface="Roboto"/>
            </a:endParaRPr>
          </a:p>
          <a:p>
            <a:pPr indent="-342900" lvl="0" marL="457200" rtl="0" algn="l">
              <a:lnSpc>
                <a:spcPct val="115000"/>
              </a:lnSpc>
              <a:spcBef>
                <a:spcPts val="0"/>
              </a:spcBef>
              <a:spcAft>
                <a:spcPts val="0"/>
              </a:spcAft>
              <a:buSzPts val="1800"/>
              <a:buFont typeface="Roboto"/>
              <a:buChar char="-"/>
            </a:pPr>
            <a:r>
              <a:rPr lang="en" sz="1800">
                <a:latin typeface="Roboto"/>
                <a:ea typeface="Roboto"/>
                <a:cs typeface="Roboto"/>
                <a:sym typeface="Roboto"/>
              </a:rPr>
              <a:t>R^2 increasing</a:t>
            </a:r>
            <a:endParaRPr sz="1800">
              <a:latin typeface="Roboto"/>
              <a:ea typeface="Roboto"/>
              <a:cs typeface="Roboto"/>
              <a:sym typeface="Roboto"/>
            </a:endParaRPr>
          </a:p>
          <a:p>
            <a:pPr indent="-342900" lvl="0" marL="457200" rtl="0" algn="l">
              <a:lnSpc>
                <a:spcPct val="115000"/>
              </a:lnSpc>
              <a:spcBef>
                <a:spcPts val="0"/>
              </a:spcBef>
              <a:spcAft>
                <a:spcPts val="0"/>
              </a:spcAft>
              <a:buSzPts val="1800"/>
              <a:buFont typeface="Roboto"/>
              <a:buChar char="-"/>
            </a:pPr>
            <a:r>
              <a:rPr lang="en" sz="1800">
                <a:latin typeface="Roboto"/>
                <a:ea typeface="Roboto"/>
                <a:cs typeface="Roboto"/>
                <a:sym typeface="Roboto"/>
              </a:rPr>
              <a:t>MSE decreasing for both the train and test datasets</a:t>
            </a:r>
            <a:endParaRPr sz="1800">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6" name="Shape 256"/>
        <p:cNvGrpSpPr/>
        <p:nvPr/>
      </p:nvGrpSpPr>
      <p:grpSpPr>
        <a:xfrm>
          <a:off x="0" y="0"/>
          <a:ext cx="0" cy="0"/>
          <a:chOff x="0" y="0"/>
          <a:chExt cx="0" cy="0"/>
        </a:xfrm>
      </p:grpSpPr>
      <p:sp>
        <p:nvSpPr>
          <p:cNvPr id="257" name="Google Shape;257;p32"/>
          <p:cNvSpPr txBox="1"/>
          <p:nvPr>
            <p:ph type="ctrTitle"/>
          </p:nvPr>
        </p:nvSpPr>
        <p:spPr>
          <a:xfrm>
            <a:off x="338826" y="198275"/>
            <a:ext cx="81375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sz="3600"/>
              <a:t>Multivariate Linear Regression Model</a:t>
            </a:r>
            <a:r>
              <a:rPr lang="en" sz="3600">
                <a:solidFill>
                  <a:schemeClr val="accent2"/>
                </a:solidFill>
              </a:rPr>
              <a:t> (USD) </a:t>
            </a:r>
            <a:endParaRPr sz="3600">
              <a:solidFill>
                <a:schemeClr val="accent2"/>
              </a:solidFill>
            </a:endParaRPr>
          </a:p>
        </p:txBody>
      </p:sp>
      <p:sp>
        <p:nvSpPr>
          <p:cNvPr id="258" name="Google Shape;258;p32"/>
          <p:cNvSpPr txBox="1"/>
          <p:nvPr>
            <p:ph idx="1" type="subTitle"/>
          </p:nvPr>
        </p:nvSpPr>
        <p:spPr>
          <a:xfrm>
            <a:off x="412342" y="937175"/>
            <a:ext cx="8319300" cy="1417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800"/>
              <a:t>To ensure consistency in currency, we plan to predict the Local Price of a Big Mac in USD. </a:t>
            </a:r>
            <a:endParaRPr sz="1800"/>
          </a:p>
          <a:p>
            <a:pPr indent="-342900" lvl="0" marL="457200" rtl="0" algn="l">
              <a:spcBef>
                <a:spcPts val="0"/>
              </a:spcBef>
              <a:spcAft>
                <a:spcPts val="0"/>
              </a:spcAft>
              <a:buSzPts val="1800"/>
              <a:buChar char="-"/>
            </a:pPr>
            <a:r>
              <a:rPr lang="en" sz="1800"/>
              <a:t>Predictors: PPP, Exchange Rate, the various Years and Countries</a:t>
            </a:r>
            <a:endParaRPr sz="1800"/>
          </a:p>
          <a:p>
            <a:pPr indent="-342900" lvl="0" marL="457200" rtl="0" algn="l">
              <a:spcBef>
                <a:spcPts val="0"/>
              </a:spcBef>
              <a:spcAft>
                <a:spcPts val="0"/>
              </a:spcAft>
              <a:buSzPts val="1800"/>
              <a:buChar char="-"/>
            </a:pPr>
            <a:r>
              <a:rPr lang="en" sz="1800"/>
              <a:t>Response: </a:t>
            </a:r>
            <a:r>
              <a:rPr lang="en" sz="1800"/>
              <a:t>Local Price in USD </a:t>
            </a:r>
            <a:endParaRPr sz="1800"/>
          </a:p>
        </p:txBody>
      </p:sp>
      <p:pic>
        <p:nvPicPr>
          <p:cNvPr id="259" name="Google Shape;259;p32"/>
          <p:cNvPicPr preferRelativeResize="0"/>
          <p:nvPr/>
        </p:nvPicPr>
        <p:blipFill>
          <a:blip r:embed="rId3">
            <a:alphaModFix/>
          </a:blip>
          <a:stretch>
            <a:fillRect/>
          </a:stretch>
        </p:blipFill>
        <p:spPr>
          <a:xfrm>
            <a:off x="286575" y="2354675"/>
            <a:ext cx="5111259" cy="2636424"/>
          </a:xfrm>
          <a:prstGeom prst="rect">
            <a:avLst/>
          </a:prstGeom>
          <a:noFill/>
          <a:ln>
            <a:noFill/>
          </a:ln>
        </p:spPr>
      </p:pic>
      <p:pic>
        <p:nvPicPr>
          <p:cNvPr id="260" name="Google Shape;260;p32"/>
          <p:cNvPicPr preferRelativeResize="0"/>
          <p:nvPr/>
        </p:nvPicPr>
        <p:blipFill>
          <a:blip r:embed="rId4">
            <a:alphaModFix/>
          </a:blip>
          <a:stretch>
            <a:fillRect/>
          </a:stretch>
        </p:blipFill>
        <p:spPr>
          <a:xfrm>
            <a:off x="5520825" y="2985050"/>
            <a:ext cx="2955600" cy="738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4" name="Shape 264"/>
        <p:cNvGrpSpPr/>
        <p:nvPr/>
      </p:nvGrpSpPr>
      <p:grpSpPr>
        <a:xfrm>
          <a:off x="0" y="0"/>
          <a:ext cx="0" cy="0"/>
          <a:chOff x="0" y="0"/>
          <a:chExt cx="0" cy="0"/>
        </a:xfrm>
      </p:grpSpPr>
      <p:sp>
        <p:nvSpPr>
          <p:cNvPr id="265" name="Google Shape;265;p33"/>
          <p:cNvSpPr txBox="1"/>
          <p:nvPr>
            <p:ph type="ctrTitle"/>
          </p:nvPr>
        </p:nvSpPr>
        <p:spPr>
          <a:xfrm>
            <a:off x="338826" y="198275"/>
            <a:ext cx="81375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sz="3600">
                <a:solidFill>
                  <a:schemeClr val="accent6"/>
                </a:solidFill>
              </a:rPr>
              <a:t>Prediction of Big Mac Local Price </a:t>
            </a:r>
            <a:endParaRPr sz="3600">
              <a:solidFill>
                <a:schemeClr val="accent6"/>
              </a:solidFill>
            </a:endParaRPr>
          </a:p>
        </p:txBody>
      </p:sp>
      <p:sp>
        <p:nvSpPr>
          <p:cNvPr id="266" name="Google Shape;266;p33"/>
          <p:cNvSpPr txBox="1"/>
          <p:nvPr>
            <p:ph idx="1" type="subTitle"/>
          </p:nvPr>
        </p:nvSpPr>
        <p:spPr>
          <a:xfrm>
            <a:off x="411875" y="2309500"/>
            <a:ext cx="7991400" cy="2055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800"/>
              <a:t>For example in the above, we were able to predict the Local Price in USD for a Big Mac in the US in 2023 using the variables in the 2nd model quite accurately. The function above uses the PPP and Exchange Rate values from the past 10 years of the input year to make this prediction</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pic>
        <p:nvPicPr>
          <p:cNvPr id="267" name="Google Shape;267;p33"/>
          <p:cNvPicPr preferRelativeResize="0"/>
          <p:nvPr/>
        </p:nvPicPr>
        <p:blipFill>
          <a:blip r:embed="rId3">
            <a:alphaModFix/>
          </a:blip>
          <a:stretch>
            <a:fillRect/>
          </a:stretch>
        </p:blipFill>
        <p:spPr>
          <a:xfrm>
            <a:off x="404800" y="937175"/>
            <a:ext cx="7648274" cy="1372325"/>
          </a:xfrm>
          <a:prstGeom prst="rect">
            <a:avLst/>
          </a:prstGeom>
          <a:noFill/>
          <a:ln>
            <a:noFill/>
          </a:ln>
        </p:spPr>
      </p:pic>
      <p:pic>
        <p:nvPicPr>
          <p:cNvPr id="268" name="Google Shape;268;p33"/>
          <p:cNvPicPr preferRelativeResize="0"/>
          <p:nvPr/>
        </p:nvPicPr>
        <p:blipFill>
          <a:blip r:embed="rId4">
            <a:alphaModFix/>
          </a:blip>
          <a:stretch>
            <a:fillRect/>
          </a:stretch>
        </p:blipFill>
        <p:spPr>
          <a:xfrm>
            <a:off x="411876" y="937175"/>
            <a:ext cx="5161760" cy="38252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6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6"/>
          <p:cNvSpPr/>
          <p:nvPr/>
        </p:nvSpPr>
        <p:spPr>
          <a:xfrm>
            <a:off x="6347852" y="1836438"/>
            <a:ext cx="1459500" cy="14646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6"/>
          <p:cNvSpPr/>
          <p:nvPr/>
        </p:nvSpPr>
        <p:spPr>
          <a:xfrm>
            <a:off x="4690202" y="1836438"/>
            <a:ext cx="1459500" cy="14646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6"/>
          <p:cNvSpPr/>
          <p:nvPr/>
        </p:nvSpPr>
        <p:spPr>
          <a:xfrm>
            <a:off x="6011320" y="2171673"/>
            <a:ext cx="535692" cy="829501"/>
          </a:xfrm>
          <a:custGeom>
            <a:rect b="b" l="l" r="r" t="t"/>
            <a:pathLst>
              <a:path extrusionOk="0" h="23419" w="15124">
                <a:moveTo>
                  <a:pt x="0" y="0"/>
                </a:moveTo>
                <a:lnTo>
                  <a:pt x="8128" y="11730"/>
                </a:lnTo>
                <a:lnTo>
                  <a:pt x="0" y="23418"/>
                </a:lnTo>
                <a:lnTo>
                  <a:pt x="7038" y="23418"/>
                </a:lnTo>
                <a:lnTo>
                  <a:pt x="15124" y="11730"/>
                </a:lnTo>
                <a:lnTo>
                  <a:pt x="70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6"/>
          <p:cNvSpPr/>
          <p:nvPr/>
        </p:nvSpPr>
        <p:spPr>
          <a:xfrm>
            <a:off x="5825344" y="2171673"/>
            <a:ext cx="535692" cy="829501"/>
          </a:xfrm>
          <a:custGeom>
            <a:rect b="b" l="l" r="r" t="t"/>
            <a:pathLst>
              <a:path extrusionOk="0" h="23419" w="15124">
                <a:moveTo>
                  <a:pt x="0" y="0"/>
                </a:moveTo>
                <a:lnTo>
                  <a:pt x="8086" y="11730"/>
                </a:lnTo>
                <a:lnTo>
                  <a:pt x="0" y="23418"/>
                </a:lnTo>
                <a:lnTo>
                  <a:pt x="7038" y="23418"/>
                </a:lnTo>
                <a:lnTo>
                  <a:pt x="15124" y="11730"/>
                </a:lnTo>
                <a:lnTo>
                  <a:pt x="70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6"/>
          <p:cNvSpPr/>
          <p:nvPr/>
        </p:nvSpPr>
        <p:spPr>
          <a:xfrm>
            <a:off x="2998352" y="1836438"/>
            <a:ext cx="1459500" cy="1464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6"/>
          <p:cNvSpPr/>
          <p:nvPr/>
        </p:nvSpPr>
        <p:spPr>
          <a:xfrm>
            <a:off x="4319470" y="2171673"/>
            <a:ext cx="535692" cy="829501"/>
          </a:xfrm>
          <a:custGeom>
            <a:rect b="b" l="l" r="r" t="t"/>
            <a:pathLst>
              <a:path extrusionOk="0" h="23419" w="15124">
                <a:moveTo>
                  <a:pt x="0" y="0"/>
                </a:moveTo>
                <a:lnTo>
                  <a:pt x="8128" y="11730"/>
                </a:lnTo>
                <a:lnTo>
                  <a:pt x="0" y="23418"/>
                </a:lnTo>
                <a:lnTo>
                  <a:pt x="7038" y="23418"/>
                </a:lnTo>
                <a:lnTo>
                  <a:pt x="15124" y="11730"/>
                </a:lnTo>
                <a:lnTo>
                  <a:pt x="70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6"/>
          <p:cNvSpPr/>
          <p:nvPr/>
        </p:nvSpPr>
        <p:spPr>
          <a:xfrm>
            <a:off x="4133494" y="2171673"/>
            <a:ext cx="535692" cy="829501"/>
          </a:xfrm>
          <a:custGeom>
            <a:rect b="b" l="l" r="r" t="t"/>
            <a:pathLst>
              <a:path extrusionOk="0" h="23419" w="15124">
                <a:moveTo>
                  <a:pt x="0" y="0"/>
                </a:moveTo>
                <a:lnTo>
                  <a:pt x="8086" y="11730"/>
                </a:lnTo>
                <a:lnTo>
                  <a:pt x="0" y="23418"/>
                </a:lnTo>
                <a:lnTo>
                  <a:pt x="7038" y="23418"/>
                </a:lnTo>
                <a:lnTo>
                  <a:pt x="15124" y="11730"/>
                </a:lnTo>
                <a:lnTo>
                  <a:pt x="70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txBox="1"/>
          <p:nvPr>
            <p:ph type="title"/>
          </p:nvPr>
        </p:nvSpPr>
        <p:spPr>
          <a:xfrm>
            <a:off x="457200" y="247525"/>
            <a:ext cx="8229600" cy="6465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Roboto"/>
                <a:ea typeface="Roboto"/>
                <a:cs typeface="Roboto"/>
                <a:sym typeface="Roboto"/>
              </a:rPr>
              <a:t>Table of Content </a:t>
            </a:r>
            <a:endParaRPr b="1">
              <a:latin typeface="Roboto"/>
              <a:ea typeface="Roboto"/>
              <a:cs typeface="Roboto"/>
              <a:sym typeface="Roboto"/>
            </a:endParaRPr>
          </a:p>
        </p:txBody>
      </p:sp>
      <p:sp>
        <p:nvSpPr>
          <p:cNvPr id="105" name="Google Shape;105;p16"/>
          <p:cNvSpPr txBox="1"/>
          <p:nvPr/>
        </p:nvSpPr>
        <p:spPr>
          <a:xfrm>
            <a:off x="1124288" y="1094713"/>
            <a:ext cx="1881300" cy="705000"/>
          </a:xfrm>
          <a:prstGeom prst="rect">
            <a:avLst/>
          </a:prstGeom>
          <a:noFill/>
          <a:ln>
            <a:noFill/>
          </a:ln>
        </p:spPr>
        <p:txBody>
          <a:bodyPr anchorCtr="0" anchor="ctr" bIns="228600" lIns="228600" spcFirstLastPara="1" rIns="228600" wrap="square" tIns="228600">
            <a:noAutofit/>
          </a:bodyPr>
          <a:lstStyle/>
          <a:p>
            <a:pPr indent="0" lvl="0" marL="0" rtl="0" algn="ctr">
              <a:spcBef>
                <a:spcPts val="0"/>
              </a:spcBef>
              <a:spcAft>
                <a:spcPts val="0"/>
              </a:spcAft>
              <a:buNone/>
            </a:pPr>
            <a:r>
              <a:rPr b="1" lang="en" sz="2000">
                <a:latin typeface="Fira Sans Extra Condensed"/>
                <a:ea typeface="Fira Sans Extra Condensed"/>
                <a:cs typeface="Fira Sans Extra Condensed"/>
                <a:sym typeface="Fira Sans Extra Condensed"/>
              </a:rPr>
              <a:t>Introduction</a:t>
            </a:r>
            <a:endParaRPr b="1" sz="2000">
              <a:latin typeface="Fira Sans Extra Condensed"/>
              <a:ea typeface="Fira Sans Extra Condensed"/>
              <a:cs typeface="Fira Sans Extra Condensed"/>
              <a:sym typeface="Fira Sans Extra Condensed"/>
            </a:endParaRPr>
          </a:p>
        </p:txBody>
      </p:sp>
      <p:sp>
        <p:nvSpPr>
          <p:cNvPr id="106" name="Google Shape;106;p16"/>
          <p:cNvSpPr/>
          <p:nvPr/>
        </p:nvSpPr>
        <p:spPr>
          <a:xfrm>
            <a:off x="1320327" y="1836438"/>
            <a:ext cx="1459500" cy="14646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6"/>
          <p:cNvSpPr/>
          <p:nvPr/>
        </p:nvSpPr>
        <p:spPr>
          <a:xfrm>
            <a:off x="2641445" y="2171673"/>
            <a:ext cx="535692" cy="829501"/>
          </a:xfrm>
          <a:custGeom>
            <a:rect b="b" l="l" r="r" t="t"/>
            <a:pathLst>
              <a:path extrusionOk="0" h="23419" w="15124">
                <a:moveTo>
                  <a:pt x="0" y="0"/>
                </a:moveTo>
                <a:lnTo>
                  <a:pt x="8128" y="11730"/>
                </a:lnTo>
                <a:lnTo>
                  <a:pt x="0" y="23418"/>
                </a:lnTo>
                <a:lnTo>
                  <a:pt x="7038" y="23418"/>
                </a:lnTo>
                <a:lnTo>
                  <a:pt x="15124" y="11730"/>
                </a:lnTo>
                <a:lnTo>
                  <a:pt x="70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6"/>
          <p:cNvSpPr/>
          <p:nvPr/>
        </p:nvSpPr>
        <p:spPr>
          <a:xfrm>
            <a:off x="2455469" y="2171673"/>
            <a:ext cx="535692" cy="829501"/>
          </a:xfrm>
          <a:custGeom>
            <a:rect b="b" l="l" r="r" t="t"/>
            <a:pathLst>
              <a:path extrusionOk="0" h="23419" w="15124">
                <a:moveTo>
                  <a:pt x="0" y="0"/>
                </a:moveTo>
                <a:lnTo>
                  <a:pt x="8086" y="11730"/>
                </a:lnTo>
                <a:lnTo>
                  <a:pt x="0" y="23418"/>
                </a:lnTo>
                <a:lnTo>
                  <a:pt x="7038" y="23418"/>
                </a:lnTo>
                <a:lnTo>
                  <a:pt x="15124" y="11730"/>
                </a:lnTo>
                <a:lnTo>
                  <a:pt x="70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txBox="1"/>
          <p:nvPr/>
        </p:nvSpPr>
        <p:spPr>
          <a:xfrm>
            <a:off x="1320425" y="3562350"/>
            <a:ext cx="1459500" cy="11697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0"/>
              </a:spcAft>
              <a:buNone/>
            </a:pPr>
            <a:r>
              <a:rPr lang="en" sz="1200">
                <a:solidFill>
                  <a:schemeClr val="dk1"/>
                </a:solidFill>
                <a:latin typeface="Roboto"/>
                <a:ea typeface="Roboto"/>
                <a:cs typeface="Roboto"/>
                <a:sym typeface="Roboto"/>
              </a:rPr>
              <a:t>Practical Motivation and Problem formulation</a:t>
            </a:r>
            <a:endParaRPr sz="1200">
              <a:latin typeface="Roboto"/>
              <a:ea typeface="Roboto"/>
              <a:cs typeface="Roboto"/>
              <a:sym typeface="Roboto"/>
            </a:endParaRPr>
          </a:p>
        </p:txBody>
      </p:sp>
      <p:sp>
        <p:nvSpPr>
          <p:cNvPr id="110" name="Google Shape;110;p16"/>
          <p:cNvSpPr txBox="1"/>
          <p:nvPr/>
        </p:nvSpPr>
        <p:spPr>
          <a:xfrm>
            <a:off x="2990725" y="1131450"/>
            <a:ext cx="1650000" cy="705000"/>
          </a:xfrm>
          <a:prstGeom prst="rect">
            <a:avLst/>
          </a:prstGeom>
          <a:noFill/>
          <a:ln>
            <a:noFill/>
          </a:ln>
        </p:spPr>
        <p:txBody>
          <a:bodyPr anchorCtr="0" anchor="ctr" bIns="228600" lIns="228600" spcFirstLastPara="1" rIns="228600" wrap="square" tIns="228600">
            <a:noAutofit/>
          </a:bodyPr>
          <a:lstStyle/>
          <a:p>
            <a:pPr indent="0" lvl="0" marL="0" rtl="0" algn="ctr">
              <a:spcBef>
                <a:spcPts val="0"/>
              </a:spcBef>
              <a:spcAft>
                <a:spcPts val="0"/>
              </a:spcAft>
              <a:buNone/>
            </a:pPr>
            <a:r>
              <a:rPr b="1" lang="en" sz="2000">
                <a:solidFill>
                  <a:schemeClr val="dk1"/>
                </a:solidFill>
                <a:latin typeface="Fira Sans Extra Condensed"/>
                <a:ea typeface="Fira Sans Extra Condensed"/>
                <a:cs typeface="Fira Sans Extra Condensed"/>
                <a:sym typeface="Fira Sans Extra Condensed"/>
              </a:rPr>
              <a:t>Data </a:t>
            </a:r>
            <a:r>
              <a:rPr b="1" lang="en" sz="2000">
                <a:solidFill>
                  <a:schemeClr val="dk1"/>
                </a:solidFill>
                <a:latin typeface="Fira Sans Extra Condensed"/>
                <a:ea typeface="Fira Sans Extra Condensed"/>
                <a:cs typeface="Fira Sans Extra Condensed"/>
                <a:sym typeface="Fira Sans Extra Condensed"/>
              </a:rPr>
              <a:t>Preparation</a:t>
            </a:r>
            <a:endParaRPr b="1" sz="2000">
              <a:latin typeface="Fira Sans Extra Condensed"/>
              <a:ea typeface="Fira Sans Extra Condensed"/>
              <a:cs typeface="Fira Sans Extra Condensed"/>
              <a:sym typeface="Fira Sans Extra Condensed"/>
            </a:endParaRPr>
          </a:p>
        </p:txBody>
      </p:sp>
      <p:sp>
        <p:nvSpPr>
          <p:cNvPr id="111" name="Google Shape;111;p16"/>
          <p:cNvSpPr txBox="1"/>
          <p:nvPr/>
        </p:nvSpPr>
        <p:spPr>
          <a:xfrm>
            <a:off x="2998450" y="3562350"/>
            <a:ext cx="1459500" cy="1169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Roboto"/>
                <a:ea typeface="Roboto"/>
                <a:cs typeface="Roboto"/>
                <a:sym typeface="Roboto"/>
              </a:rPr>
              <a:t>Datasets collection and cleaning </a:t>
            </a:r>
            <a:endParaRPr sz="1200">
              <a:solidFill>
                <a:schemeClr val="dk1"/>
              </a:solidFill>
              <a:latin typeface="Roboto"/>
              <a:ea typeface="Roboto"/>
              <a:cs typeface="Roboto"/>
              <a:sym typeface="Roboto"/>
            </a:endParaRPr>
          </a:p>
        </p:txBody>
      </p:sp>
      <p:sp>
        <p:nvSpPr>
          <p:cNvPr id="112" name="Google Shape;112;p16"/>
          <p:cNvSpPr txBox="1"/>
          <p:nvPr/>
        </p:nvSpPr>
        <p:spPr>
          <a:xfrm>
            <a:off x="4690175" y="1094713"/>
            <a:ext cx="1459500" cy="705000"/>
          </a:xfrm>
          <a:prstGeom prst="rect">
            <a:avLst/>
          </a:prstGeom>
          <a:noFill/>
          <a:ln>
            <a:noFill/>
          </a:ln>
        </p:spPr>
        <p:txBody>
          <a:bodyPr anchorCtr="0" anchor="ctr" bIns="228600" lIns="228600" spcFirstLastPara="1" rIns="228600" wrap="square" tIns="228600">
            <a:noAutofit/>
          </a:bodyPr>
          <a:lstStyle/>
          <a:p>
            <a:pPr indent="0" lvl="0" marL="0" rtl="0" algn="ctr">
              <a:spcBef>
                <a:spcPts val="0"/>
              </a:spcBef>
              <a:spcAft>
                <a:spcPts val="0"/>
              </a:spcAft>
              <a:buNone/>
            </a:pPr>
            <a:r>
              <a:rPr b="1" lang="en" sz="2000">
                <a:solidFill>
                  <a:schemeClr val="dk1"/>
                </a:solidFill>
                <a:latin typeface="Fira Sans Extra Condensed"/>
                <a:ea typeface="Fira Sans Extra Condensed"/>
                <a:cs typeface="Fira Sans Extra Condensed"/>
                <a:sym typeface="Fira Sans Extra Condensed"/>
              </a:rPr>
              <a:t>Data Analysis</a:t>
            </a:r>
            <a:endParaRPr b="1" sz="2000">
              <a:latin typeface="Fira Sans Extra Condensed"/>
              <a:ea typeface="Fira Sans Extra Condensed"/>
              <a:cs typeface="Fira Sans Extra Condensed"/>
              <a:sym typeface="Fira Sans Extra Condensed"/>
            </a:endParaRPr>
          </a:p>
        </p:txBody>
      </p:sp>
      <p:sp>
        <p:nvSpPr>
          <p:cNvPr id="113" name="Google Shape;113;p16"/>
          <p:cNvSpPr txBox="1"/>
          <p:nvPr/>
        </p:nvSpPr>
        <p:spPr>
          <a:xfrm>
            <a:off x="4690300" y="3562350"/>
            <a:ext cx="1459500" cy="1169700"/>
          </a:xfrm>
          <a:prstGeom prst="rect">
            <a:avLst/>
          </a:prstGeom>
          <a:noFill/>
          <a:ln>
            <a:noFill/>
          </a:ln>
        </p:spPr>
        <p:txBody>
          <a:bodyPr anchorCtr="0" anchor="t" bIns="91425" lIns="91425" spcFirstLastPara="1" rIns="91425" wrap="square" tIns="91425">
            <a:noAutofit/>
          </a:bodyPr>
          <a:lstStyle/>
          <a:p>
            <a:pPr indent="0" lvl="0" marL="0" rtl="0" algn="ctr">
              <a:lnSpc>
                <a:spcPct val="105000"/>
              </a:lnSpc>
              <a:spcBef>
                <a:spcPts val="0"/>
              </a:spcBef>
              <a:spcAft>
                <a:spcPts val="0"/>
              </a:spcAft>
              <a:buSzPts val="935"/>
              <a:buNone/>
            </a:pPr>
            <a:r>
              <a:rPr lang="en" sz="1220">
                <a:solidFill>
                  <a:schemeClr val="dk1"/>
                </a:solidFill>
                <a:latin typeface="Roboto"/>
                <a:ea typeface="Roboto"/>
                <a:cs typeface="Roboto"/>
                <a:sym typeface="Roboto"/>
              </a:rPr>
              <a:t> Exploratory data analysis and visualization.</a:t>
            </a:r>
            <a:endParaRPr sz="1220">
              <a:solidFill>
                <a:schemeClr val="dk1"/>
              </a:solidFill>
              <a:latin typeface="Roboto"/>
              <a:ea typeface="Roboto"/>
              <a:cs typeface="Roboto"/>
              <a:sym typeface="Roboto"/>
            </a:endParaRPr>
          </a:p>
          <a:p>
            <a:pPr indent="0" lvl="0" marL="0" rtl="0" algn="ctr">
              <a:lnSpc>
                <a:spcPct val="105000"/>
              </a:lnSpc>
              <a:spcBef>
                <a:spcPts val="0"/>
              </a:spcBef>
              <a:spcAft>
                <a:spcPts val="0"/>
              </a:spcAft>
              <a:buSzPts val="935"/>
              <a:buNone/>
            </a:pPr>
            <a:r>
              <a:rPr lang="en" sz="1220">
                <a:solidFill>
                  <a:schemeClr val="dk1"/>
                </a:solidFill>
                <a:latin typeface="Roboto"/>
                <a:ea typeface="Roboto"/>
                <a:cs typeface="Roboto"/>
                <a:sym typeface="Roboto"/>
              </a:rPr>
              <a:t>Machine learning.</a:t>
            </a:r>
            <a:endParaRPr sz="1220">
              <a:solidFill>
                <a:schemeClr val="dk1"/>
              </a:solidFill>
              <a:latin typeface="Roboto"/>
              <a:ea typeface="Roboto"/>
              <a:cs typeface="Roboto"/>
              <a:sym typeface="Roboto"/>
            </a:endParaRPr>
          </a:p>
        </p:txBody>
      </p:sp>
      <p:sp>
        <p:nvSpPr>
          <p:cNvPr id="114" name="Google Shape;114;p16"/>
          <p:cNvSpPr txBox="1"/>
          <p:nvPr/>
        </p:nvSpPr>
        <p:spPr>
          <a:xfrm>
            <a:off x="6011325" y="945150"/>
            <a:ext cx="2250600" cy="1077600"/>
          </a:xfrm>
          <a:prstGeom prst="rect">
            <a:avLst/>
          </a:prstGeom>
          <a:noFill/>
          <a:ln>
            <a:noFill/>
          </a:ln>
        </p:spPr>
        <p:txBody>
          <a:bodyPr anchorCtr="0" anchor="ctr" bIns="228600" lIns="228600" spcFirstLastPara="1" rIns="228600" wrap="square" tIns="228600">
            <a:spAutoFit/>
          </a:bodyPr>
          <a:lstStyle/>
          <a:p>
            <a:pPr indent="0" lvl="0" marL="0" rtl="0" algn="ctr">
              <a:spcBef>
                <a:spcPts val="0"/>
              </a:spcBef>
              <a:spcAft>
                <a:spcPts val="0"/>
              </a:spcAft>
              <a:buNone/>
            </a:pPr>
            <a:r>
              <a:rPr b="1" lang="en" sz="2000">
                <a:solidFill>
                  <a:schemeClr val="dk1"/>
                </a:solidFill>
                <a:latin typeface="Fira Sans Extra Condensed"/>
                <a:ea typeface="Fira Sans Extra Condensed"/>
                <a:cs typeface="Fira Sans Extra Condensed"/>
                <a:sym typeface="Fira Sans Extra Condensed"/>
              </a:rPr>
              <a:t>Insights &amp; Recommendation</a:t>
            </a:r>
            <a:r>
              <a:rPr b="1" lang="en" sz="1600">
                <a:solidFill>
                  <a:schemeClr val="dk1"/>
                </a:solidFill>
                <a:latin typeface="Fira Sans Extra Condensed"/>
                <a:ea typeface="Fira Sans Extra Condensed"/>
                <a:cs typeface="Fira Sans Extra Condensed"/>
                <a:sym typeface="Fira Sans Extra Condensed"/>
              </a:rPr>
              <a:t> </a:t>
            </a:r>
            <a:endParaRPr b="1" sz="1600">
              <a:latin typeface="Fira Sans Extra Condensed"/>
              <a:ea typeface="Fira Sans Extra Condensed"/>
              <a:cs typeface="Fira Sans Extra Condensed"/>
              <a:sym typeface="Fira Sans Extra Condensed"/>
            </a:endParaRPr>
          </a:p>
        </p:txBody>
      </p:sp>
      <p:sp>
        <p:nvSpPr>
          <p:cNvPr id="115" name="Google Shape;115;p16"/>
          <p:cNvSpPr txBox="1"/>
          <p:nvPr/>
        </p:nvSpPr>
        <p:spPr>
          <a:xfrm>
            <a:off x="6347950" y="3562350"/>
            <a:ext cx="1459500" cy="1169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Roboto"/>
                <a:ea typeface="Roboto"/>
                <a:cs typeface="Roboto"/>
                <a:sym typeface="Roboto"/>
              </a:rPr>
              <a:t>M</a:t>
            </a:r>
            <a:r>
              <a:rPr lang="en" sz="1200">
                <a:solidFill>
                  <a:schemeClr val="dk1"/>
                </a:solidFill>
                <a:latin typeface="Roboto"/>
                <a:ea typeface="Roboto"/>
                <a:cs typeface="Roboto"/>
                <a:sym typeface="Roboto"/>
              </a:rPr>
              <a:t>ultivariate</a:t>
            </a:r>
            <a:r>
              <a:rPr lang="en" sz="1200">
                <a:solidFill>
                  <a:schemeClr val="dk1"/>
                </a:solidFill>
                <a:latin typeface="Roboto"/>
                <a:ea typeface="Roboto"/>
                <a:cs typeface="Roboto"/>
                <a:sym typeface="Roboto"/>
              </a:rPr>
              <a:t> linear regression model and Future Prediction</a:t>
            </a:r>
            <a:endParaRPr sz="1200">
              <a:solidFill>
                <a:schemeClr val="dk1"/>
              </a:solidFill>
              <a:latin typeface="Roboto"/>
              <a:ea typeface="Roboto"/>
              <a:cs typeface="Roboto"/>
              <a:sym typeface="Roboto"/>
            </a:endParaRPr>
          </a:p>
        </p:txBody>
      </p:sp>
      <p:grpSp>
        <p:nvGrpSpPr>
          <p:cNvPr id="116" name="Google Shape;116;p16"/>
          <p:cNvGrpSpPr/>
          <p:nvPr/>
        </p:nvGrpSpPr>
        <p:grpSpPr>
          <a:xfrm>
            <a:off x="6857616" y="2357827"/>
            <a:ext cx="457204" cy="457204"/>
            <a:chOff x="1492675" y="4992125"/>
            <a:chExt cx="481825" cy="481825"/>
          </a:xfrm>
        </p:grpSpPr>
        <p:sp>
          <p:nvSpPr>
            <p:cNvPr id="117" name="Google Shape;117;p16"/>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8" name="Google Shape;118;p16"/>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19" name="Google Shape;119;p16"/>
          <p:cNvGrpSpPr/>
          <p:nvPr/>
        </p:nvGrpSpPr>
        <p:grpSpPr>
          <a:xfrm>
            <a:off x="3525086" y="2357831"/>
            <a:ext cx="457186" cy="457196"/>
            <a:chOff x="-5251625" y="3272950"/>
            <a:chExt cx="292225" cy="292250"/>
          </a:xfrm>
        </p:grpSpPr>
        <p:sp>
          <p:nvSpPr>
            <p:cNvPr id="120" name="Google Shape;120;p16"/>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6"/>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6"/>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 name="Google Shape;123;p16"/>
          <p:cNvGrpSpPr/>
          <p:nvPr/>
        </p:nvGrpSpPr>
        <p:grpSpPr>
          <a:xfrm>
            <a:off x="5204657" y="2357830"/>
            <a:ext cx="457192" cy="457198"/>
            <a:chOff x="-4475825" y="3612425"/>
            <a:chExt cx="293825" cy="291450"/>
          </a:xfrm>
        </p:grpSpPr>
        <p:sp>
          <p:nvSpPr>
            <p:cNvPr id="124" name="Google Shape;124;p16"/>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6"/>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6"/>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 name="Google Shape;127;p16"/>
          <p:cNvGrpSpPr/>
          <p:nvPr/>
        </p:nvGrpSpPr>
        <p:grpSpPr>
          <a:xfrm>
            <a:off x="1836340" y="2378618"/>
            <a:ext cx="457194" cy="415623"/>
            <a:chOff x="-40745125" y="3632900"/>
            <a:chExt cx="318225" cy="289875"/>
          </a:xfrm>
        </p:grpSpPr>
        <p:sp>
          <p:nvSpPr>
            <p:cNvPr id="128" name="Google Shape;128;p16"/>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6"/>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6"/>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6"/>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6"/>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6"/>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6"/>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2" name="Shape 272"/>
        <p:cNvGrpSpPr/>
        <p:nvPr/>
      </p:nvGrpSpPr>
      <p:grpSpPr>
        <a:xfrm>
          <a:off x="0" y="0"/>
          <a:ext cx="0" cy="0"/>
          <a:chOff x="0" y="0"/>
          <a:chExt cx="0" cy="0"/>
        </a:xfrm>
      </p:grpSpPr>
      <p:sp>
        <p:nvSpPr>
          <p:cNvPr id="273" name="Google Shape;273;p34"/>
          <p:cNvSpPr txBox="1"/>
          <p:nvPr>
            <p:ph type="ctrTitle"/>
          </p:nvPr>
        </p:nvSpPr>
        <p:spPr>
          <a:xfrm>
            <a:off x="412351" y="198275"/>
            <a:ext cx="8137500" cy="18471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3600"/>
              <a:t>Improvement and Recommendation:</a:t>
            </a:r>
            <a:endParaRPr sz="3600"/>
          </a:p>
          <a:p>
            <a:pPr indent="0" lvl="0" marL="0" rtl="0" algn="l">
              <a:spcBef>
                <a:spcPts val="0"/>
              </a:spcBef>
              <a:spcAft>
                <a:spcPts val="0"/>
              </a:spcAft>
              <a:buClr>
                <a:schemeClr val="dk1"/>
              </a:buClr>
              <a:buSzPts val="1100"/>
              <a:buFont typeface="Arial"/>
              <a:buNone/>
            </a:pPr>
            <a:r>
              <a:t/>
            </a:r>
            <a:endParaRPr sz="3600"/>
          </a:p>
          <a:p>
            <a:pPr indent="0" lvl="0" marL="0" rtl="0" algn="l">
              <a:spcBef>
                <a:spcPts val="0"/>
              </a:spcBef>
              <a:spcAft>
                <a:spcPts val="0"/>
              </a:spcAft>
              <a:buNone/>
            </a:pPr>
            <a:r>
              <a:t/>
            </a:r>
            <a:endParaRPr sz="3600"/>
          </a:p>
        </p:txBody>
      </p:sp>
      <p:sp>
        <p:nvSpPr>
          <p:cNvPr id="274" name="Google Shape;274;p34"/>
          <p:cNvSpPr txBox="1"/>
          <p:nvPr>
            <p:ph idx="1" type="subTitle"/>
          </p:nvPr>
        </p:nvSpPr>
        <p:spPr>
          <a:xfrm>
            <a:off x="412342" y="937175"/>
            <a:ext cx="8319300" cy="461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800"/>
              <a:t>We use a </a:t>
            </a:r>
            <a:r>
              <a:rPr b="1" lang="en" sz="1800">
                <a:solidFill>
                  <a:schemeClr val="accent6"/>
                </a:solidFill>
              </a:rPr>
              <a:t>residual plot</a:t>
            </a:r>
            <a:r>
              <a:rPr lang="en" sz="1800"/>
              <a:t> to assess the goodness-of-fit of the regression model</a:t>
            </a:r>
            <a:endParaRPr sz="1800"/>
          </a:p>
        </p:txBody>
      </p:sp>
      <p:pic>
        <p:nvPicPr>
          <p:cNvPr id="275" name="Google Shape;275;p34"/>
          <p:cNvPicPr preferRelativeResize="0"/>
          <p:nvPr/>
        </p:nvPicPr>
        <p:blipFill>
          <a:blip r:embed="rId3">
            <a:alphaModFix/>
          </a:blip>
          <a:stretch>
            <a:fillRect/>
          </a:stretch>
        </p:blipFill>
        <p:spPr>
          <a:xfrm>
            <a:off x="412350" y="1450625"/>
            <a:ext cx="6510901" cy="3439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35"/>
          <p:cNvPicPr preferRelativeResize="0"/>
          <p:nvPr/>
        </p:nvPicPr>
        <p:blipFill>
          <a:blip r:embed="rId3">
            <a:alphaModFix/>
          </a:blip>
          <a:stretch>
            <a:fillRect/>
          </a:stretch>
        </p:blipFill>
        <p:spPr>
          <a:xfrm>
            <a:off x="647125" y="153525"/>
            <a:ext cx="4548925" cy="2403275"/>
          </a:xfrm>
          <a:prstGeom prst="rect">
            <a:avLst/>
          </a:prstGeom>
          <a:noFill/>
          <a:ln>
            <a:noFill/>
          </a:ln>
        </p:spPr>
      </p:pic>
      <p:sp>
        <p:nvSpPr>
          <p:cNvPr id="281" name="Google Shape;281;p35"/>
          <p:cNvSpPr txBox="1"/>
          <p:nvPr/>
        </p:nvSpPr>
        <p:spPr>
          <a:xfrm>
            <a:off x="334036" y="2769325"/>
            <a:ext cx="8058900" cy="1788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oboto"/>
              <a:buChar char="-"/>
            </a:pPr>
            <a:r>
              <a:rPr lang="en" sz="1800">
                <a:latin typeface="Roboto"/>
                <a:ea typeface="Roboto"/>
                <a:cs typeface="Roboto"/>
                <a:sym typeface="Roboto"/>
              </a:rPr>
              <a:t>There isn't a consistent spread of points along the horizontal axis for the train dataset</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For the test dataset however, there is homoscedasticity, which indicates that the </a:t>
            </a:r>
            <a:r>
              <a:rPr b="1" lang="en" sz="1800">
                <a:latin typeface="Roboto"/>
                <a:ea typeface="Roboto"/>
                <a:cs typeface="Roboto"/>
                <a:sym typeface="Roboto"/>
              </a:rPr>
              <a:t>variance of the residuals is constant across all levels of the independent variables</a:t>
            </a:r>
            <a:endParaRPr b="1"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There are some curves and bends. This could indicate that </a:t>
            </a:r>
            <a:r>
              <a:rPr b="1" lang="en" sz="1800">
                <a:latin typeface="Roboto"/>
                <a:ea typeface="Roboto"/>
                <a:cs typeface="Roboto"/>
                <a:sym typeface="Roboto"/>
              </a:rPr>
              <a:t>a more complex (nonlinear) model might be more appropriate</a:t>
            </a:r>
            <a:endParaRPr b="1"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sp>
        <p:nvSpPr>
          <p:cNvPr id="282" name="Google Shape;282;p35"/>
          <p:cNvSpPr txBox="1"/>
          <p:nvPr/>
        </p:nvSpPr>
        <p:spPr>
          <a:xfrm>
            <a:off x="5572100" y="287313"/>
            <a:ext cx="3007800" cy="21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residual plot shows a random scatter of points around the horizontal axis with no obvious pattern which suggests that the </a:t>
            </a:r>
            <a:r>
              <a:rPr b="1" lang="en" sz="1600">
                <a:latin typeface="Roboto"/>
                <a:ea typeface="Roboto"/>
                <a:cs typeface="Roboto"/>
                <a:sym typeface="Roboto"/>
              </a:rPr>
              <a:t>relationship between the independent variables and the dependent variable is linear</a:t>
            </a:r>
            <a:endParaRPr b="1" sz="1600">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 name="Shape 286"/>
        <p:cNvGrpSpPr/>
        <p:nvPr/>
      </p:nvGrpSpPr>
      <p:grpSpPr>
        <a:xfrm>
          <a:off x="0" y="0"/>
          <a:ext cx="0" cy="0"/>
          <a:chOff x="0" y="0"/>
          <a:chExt cx="0" cy="0"/>
        </a:xfrm>
      </p:grpSpPr>
      <p:sp>
        <p:nvSpPr>
          <p:cNvPr id="287" name="Google Shape;287;p36"/>
          <p:cNvSpPr txBox="1"/>
          <p:nvPr>
            <p:ph type="ctrTitle"/>
          </p:nvPr>
        </p:nvSpPr>
        <p:spPr>
          <a:xfrm>
            <a:off x="338826" y="198275"/>
            <a:ext cx="8137500" cy="18471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sz="3600"/>
              <a:t>Improvement and Recommendation:</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t/>
            </a:r>
            <a:endParaRPr sz="3600"/>
          </a:p>
        </p:txBody>
      </p:sp>
      <p:sp>
        <p:nvSpPr>
          <p:cNvPr id="288" name="Google Shape;288;p36"/>
          <p:cNvSpPr txBox="1"/>
          <p:nvPr>
            <p:ph idx="1" type="subTitle"/>
          </p:nvPr>
        </p:nvSpPr>
        <p:spPr>
          <a:xfrm>
            <a:off x="412350" y="937175"/>
            <a:ext cx="4354800" cy="3592500"/>
          </a:xfrm>
          <a:prstGeom prst="rect">
            <a:avLst/>
          </a:prstGeom>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sz="1800"/>
              <a:t>We were able to accurately model the local price of a Big Mac using the year, country, PPP and exchange rate values and accurately predict the local price of a Big Mac in USD in the future using these variables.</a:t>
            </a:r>
            <a:endParaRPr sz="1800"/>
          </a:p>
          <a:p>
            <a:pPr indent="0" lvl="0" marL="0" rtl="0" algn="l">
              <a:spcBef>
                <a:spcPts val="0"/>
              </a:spcBef>
              <a:spcAft>
                <a:spcPts val="0"/>
              </a:spcAft>
              <a:buClr>
                <a:schemeClr val="dk1"/>
              </a:buClr>
              <a:buSzPts val="1100"/>
              <a:buFont typeface="Arial"/>
              <a:buNone/>
            </a:pPr>
            <a:r>
              <a:t/>
            </a:r>
            <a:endParaRPr sz="1800"/>
          </a:p>
          <a:p>
            <a:pPr indent="0" lvl="0" marL="0" rtl="0" algn="l">
              <a:spcBef>
                <a:spcPts val="0"/>
              </a:spcBef>
              <a:spcAft>
                <a:spcPts val="0"/>
              </a:spcAft>
              <a:buClr>
                <a:schemeClr val="dk1"/>
              </a:buClr>
              <a:buSzPts val="1100"/>
              <a:buFont typeface="Arial"/>
              <a:buNone/>
            </a:pPr>
            <a:r>
              <a:t/>
            </a:r>
            <a:endParaRPr sz="1800"/>
          </a:p>
          <a:p>
            <a:pPr indent="0" lvl="0" marL="0" rtl="0" algn="l">
              <a:spcBef>
                <a:spcPts val="0"/>
              </a:spcBef>
              <a:spcAft>
                <a:spcPts val="0"/>
              </a:spcAft>
              <a:buNone/>
            </a:pPr>
            <a:r>
              <a:t/>
            </a:r>
            <a:endParaRPr sz="1800"/>
          </a:p>
        </p:txBody>
      </p:sp>
      <p:pic>
        <p:nvPicPr>
          <p:cNvPr id="289" name="Google Shape;289;p36"/>
          <p:cNvPicPr preferRelativeResize="0"/>
          <p:nvPr/>
        </p:nvPicPr>
        <p:blipFill>
          <a:blip r:embed="rId3">
            <a:alphaModFix/>
          </a:blip>
          <a:stretch>
            <a:fillRect/>
          </a:stretch>
        </p:blipFill>
        <p:spPr>
          <a:xfrm>
            <a:off x="4767150" y="990175"/>
            <a:ext cx="4293524" cy="32551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3" name="Shape 293"/>
        <p:cNvGrpSpPr/>
        <p:nvPr/>
      </p:nvGrpSpPr>
      <p:grpSpPr>
        <a:xfrm>
          <a:off x="0" y="0"/>
          <a:ext cx="0" cy="0"/>
          <a:chOff x="0" y="0"/>
          <a:chExt cx="0" cy="0"/>
        </a:xfrm>
      </p:grpSpPr>
      <p:sp>
        <p:nvSpPr>
          <p:cNvPr id="294" name="Google Shape;294;p37"/>
          <p:cNvSpPr txBox="1"/>
          <p:nvPr>
            <p:ph type="ctrTitle"/>
          </p:nvPr>
        </p:nvSpPr>
        <p:spPr>
          <a:xfrm>
            <a:off x="338826" y="198275"/>
            <a:ext cx="8137500" cy="18471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sz="3600"/>
              <a:t>Improvement and Recommendation:</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t/>
            </a:r>
            <a:endParaRPr sz="3600"/>
          </a:p>
        </p:txBody>
      </p:sp>
      <p:sp>
        <p:nvSpPr>
          <p:cNvPr id="295" name="Google Shape;295;p37"/>
          <p:cNvSpPr txBox="1"/>
          <p:nvPr>
            <p:ph idx="1" type="subTitle"/>
          </p:nvPr>
        </p:nvSpPr>
        <p:spPr>
          <a:xfrm>
            <a:off x="412350" y="937175"/>
            <a:ext cx="4354800" cy="4285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800"/>
              <a:t>For improvements, we could </a:t>
            </a:r>
            <a:r>
              <a:rPr lang="en" sz="1800"/>
              <a:t>perhaps</a:t>
            </a:r>
            <a:r>
              <a:rPr lang="en" sz="1800"/>
              <a:t> </a:t>
            </a:r>
            <a:r>
              <a:rPr b="1" lang="en" sz="1800"/>
              <a:t>consider using a non-linear model </a:t>
            </a:r>
            <a:r>
              <a:rPr lang="en" sz="1800"/>
              <a:t>such as random forest or K-Nearest Neighbors (KNN) or even time-series analysis to model the relationship between local price and PPP, exchange rate, year and country.</a:t>
            </a:r>
            <a:endParaRPr sz="1800"/>
          </a:p>
          <a:p>
            <a:pPr indent="0" lvl="0" marL="0" rtl="0" algn="l">
              <a:spcBef>
                <a:spcPts val="0"/>
              </a:spcBef>
              <a:spcAft>
                <a:spcPts val="0"/>
              </a:spcAft>
              <a:buClr>
                <a:schemeClr val="dk1"/>
              </a:buClr>
              <a:buSzPts val="1100"/>
              <a:buFont typeface="Arial"/>
              <a:buNone/>
            </a:pPr>
            <a:r>
              <a:t/>
            </a:r>
            <a:endParaRPr sz="1800"/>
          </a:p>
          <a:p>
            <a:pPr indent="0" lvl="0" marL="0" rtl="0" algn="l">
              <a:spcBef>
                <a:spcPts val="0"/>
              </a:spcBef>
              <a:spcAft>
                <a:spcPts val="0"/>
              </a:spcAft>
              <a:buClr>
                <a:schemeClr val="dk1"/>
              </a:buClr>
              <a:buSzPts val="1100"/>
              <a:buFont typeface="Arial"/>
              <a:buNone/>
            </a:pPr>
            <a:r>
              <a:rPr lang="en" sz="1800"/>
              <a:t>We could also </a:t>
            </a:r>
            <a:r>
              <a:rPr b="1" lang="en" sz="1800"/>
              <a:t>analyse other variables</a:t>
            </a:r>
            <a:r>
              <a:rPr lang="en" sz="1800"/>
              <a:t> that could affect the local price of a Big Mac such as unemployment levels and overall economic growth of a country.</a:t>
            </a:r>
            <a:endParaRPr sz="1800"/>
          </a:p>
          <a:p>
            <a:pPr indent="0" lvl="0" marL="0" rtl="0" algn="l">
              <a:spcBef>
                <a:spcPts val="0"/>
              </a:spcBef>
              <a:spcAft>
                <a:spcPts val="0"/>
              </a:spcAft>
              <a:buNone/>
            </a:pPr>
            <a:r>
              <a:t/>
            </a:r>
            <a:endParaRPr sz="1800"/>
          </a:p>
        </p:txBody>
      </p:sp>
      <p:pic>
        <p:nvPicPr>
          <p:cNvPr id="296" name="Google Shape;296;p37"/>
          <p:cNvPicPr preferRelativeResize="0"/>
          <p:nvPr/>
        </p:nvPicPr>
        <p:blipFill>
          <a:blip r:embed="rId3">
            <a:alphaModFix/>
          </a:blip>
          <a:stretch>
            <a:fillRect/>
          </a:stretch>
        </p:blipFill>
        <p:spPr>
          <a:xfrm>
            <a:off x="4767150" y="990175"/>
            <a:ext cx="4293524" cy="32551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8"/>
          <p:cNvSpPr txBox="1"/>
          <p:nvPr>
            <p:ph type="ctrTitle"/>
          </p:nvPr>
        </p:nvSpPr>
        <p:spPr>
          <a:xfrm>
            <a:off x="987356" y="1629550"/>
            <a:ext cx="3422400" cy="152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302" name="Google Shape;302;p38"/>
          <p:cNvSpPr txBox="1"/>
          <p:nvPr>
            <p:ph idx="1" type="subTitle"/>
          </p:nvPr>
        </p:nvSpPr>
        <p:spPr>
          <a:xfrm>
            <a:off x="987356" y="3147050"/>
            <a:ext cx="3607200" cy="36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6" name="Shape 306"/>
        <p:cNvGrpSpPr/>
        <p:nvPr/>
      </p:nvGrpSpPr>
      <p:grpSpPr>
        <a:xfrm>
          <a:off x="0" y="0"/>
          <a:ext cx="0" cy="0"/>
          <a:chOff x="0" y="0"/>
          <a:chExt cx="0" cy="0"/>
        </a:xfrm>
      </p:grpSpPr>
      <p:sp>
        <p:nvSpPr>
          <p:cNvPr id="307" name="Google Shape;307;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308" name="Google Shape;308;p39"/>
          <p:cNvSpPr txBox="1"/>
          <p:nvPr>
            <p:ph idx="1" type="body"/>
          </p:nvPr>
        </p:nvSpPr>
        <p:spPr>
          <a:xfrm>
            <a:off x="311700" y="1152475"/>
            <a:ext cx="8520600" cy="1223700"/>
          </a:xfrm>
          <a:prstGeom prst="rect">
            <a:avLst/>
          </a:prstGeom>
        </p:spPr>
        <p:txBody>
          <a:bodyPr anchorCtr="0" anchor="t" bIns="91425" lIns="91425" spcFirstLastPara="1" rIns="91425" wrap="square" tIns="91425">
            <a:spAutoFit/>
          </a:bodyPr>
          <a:lstStyle/>
          <a:p>
            <a:pPr indent="-292100" lvl="0" marL="457200" rtl="0" algn="l">
              <a:spcBef>
                <a:spcPts val="0"/>
              </a:spcBef>
              <a:spcAft>
                <a:spcPts val="0"/>
              </a:spcAft>
              <a:buSzPts val="1000"/>
              <a:buAutoNum type="arabicPeriod"/>
            </a:pPr>
            <a:r>
              <a:rPr lang="en" sz="1000" u="sng">
                <a:solidFill>
                  <a:schemeClr val="hlink"/>
                </a:solidFill>
                <a:hlinkClick r:id="rId3"/>
              </a:rPr>
              <a:t>https://www.facebook.com/My.McDonalds/photos/do-you-know-about-the-big-mac-index-in-1986-the-economist-started-using-the-big-/10157560174500023/</a:t>
            </a:r>
            <a:endParaRPr sz="1000"/>
          </a:p>
          <a:p>
            <a:pPr indent="-292100" lvl="0" marL="457200" rtl="0" algn="l">
              <a:spcBef>
                <a:spcPts val="0"/>
              </a:spcBef>
              <a:spcAft>
                <a:spcPts val="0"/>
              </a:spcAft>
              <a:buSzPts val="1000"/>
              <a:buAutoNum type="arabicPeriod"/>
            </a:pPr>
            <a:r>
              <a:rPr lang="en" sz="1000"/>
              <a:t>Burgernomics: An Instructional Case on the Law of One Price - Scientific Figure on ResearchGate. Available from: https://www.researchgate.net/figure/World-map-showing-the-currency-misalignments-according-to-the-Big-Mac-Index_fig1_282666058 [accessed 23 Apr, 2024] </a:t>
            </a:r>
            <a:endParaRPr sz="1000"/>
          </a:p>
          <a:p>
            <a:pPr indent="-292100" lvl="0" marL="457200" rtl="0" algn="l">
              <a:spcBef>
                <a:spcPts val="0"/>
              </a:spcBef>
              <a:spcAft>
                <a:spcPts val="0"/>
              </a:spcAft>
              <a:buSzPts val="1000"/>
              <a:buAutoNum type="arabicPeriod"/>
            </a:pPr>
            <a:r>
              <a:rPr lang="en" sz="1000" u="sng">
                <a:solidFill>
                  <a:schemeClr val="hlink"/>
                </a:solidFill>
                <a:hlinkClick r:id="rId4"/>
              </a:rPr>
              <a:t>https://www.economist.com/big-mac-index</a:t>
            </a:r>
            <a:r>
              <a:rPr lang="en" sz="1000"/>
              <a:t> </a:t>
            </a:r>
            <a:endParaRPr sz="1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2" name="Shape 312"/>
        <p:cNvGrpSpPr/>
        <p:nvPr/>
      </p:nvGrpSpPr>
      <p:grpSpPr>
        <a:xfrm>
          <a:off x="0" y="0"/>
          <a:ext cx="0" cy="0"/>
          <a:chOff x="0" y="0"/>
          <a:chExt cx="0" cy="0"/>
        </a:xfrm>
      </p:grpSpPr>
      <p:sp>
        <p:nvSpPr>
          <p:cNvPr id="313" name="Google Shape;313;p40"/>
          <p:cNvSpPr txBox="1"/>
          <p:nvPr>
            <p:ph type="title"/>
          </p:nvPr>
        </p:nvSpPr>
        <p:spPr>
          <a:xfrm>
            <a:off x="457200" y="411475"/>
            <a:ext cx="8229600" cy="48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Big Data Infographics</a:t>
            </a:r>
            <a:endParaRPr>
              <a:solidFill>
                <a:schemeClr val="dk1"/>
              </a:solidFill>
            </a:endParaRPr>
          </a:p>
        </p:txBody>
      </p:sp>
      <p:sp>
        <p:nvSpPr>
          <p:cNvPr id="314" name="Google Shape;314;p40"/>
          <p:cNvSpPr/>
          <p:nvPr/>
        </p:nvSpPr>
        <p:spPr>
          <a:xfrm>
            <a:off x="457200" y="1207975"/>
            <a:ext cx="2095500" cy="4023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lt1"/>
                </a:solidFill>
                <a:latin typeface="Fira Sans Extra Condensed SemiBold"/>
                <a:ea typeface="Fira Sans Extra Condensed SemiBold"/>
                <a:cs typeface="Fira Sans Extra Condensed SemiBold"/>
                <a:sym typeface="Fira Sans Extra Condensed SemiBold"/>
              </a:rPr>
              <a:t>Insight 1</a:t>
            </a:r>
            <a:endParaRPr sz="16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315" name="Google Shape;315;p40"/>
          <p:cNvSpPr/>
          <p:nvPr/>
        </p:nvSpPr>
        <p:spPr>
          <a:xfrm>
            <a:off x="1147360" y="2505021"/>
            <a:ext cx="690300" cy="2225700"/>
          </a:xfrm>
          <a:prstGeom prst="round2SameRect">
            <a:avLst>
              <a:gd fmla="val 50000"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latin typeface="Fira Sans Extra Condensed Medium"/>
              <a:ea typeface="Fira Sans Extra Condensed Medium"/>
              <a:cs typeface="Fira Sans Extra Condensed Medium"/>
              <a:sym typeface="Fira Sans Extra Condensed Medium"/>
            </a:endParaRPr>
          </a:p>
        </p:txBody>
      </p:sp>
      <p:sp>
        <p:nvSpPr>
          <p:cNvPr id="316" name="Google Shape;316;p40"/>
          <p:cNvSpPr/>
          <p:nvPr/>
        </p:nvSpPr>
        <p:spPr>
          <a:xfrm>
            <a:off x="1837490" y="3548783"/>
            <a:ext cx="690300" cy="118200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latin typeface="Fira Sans Extra Condensed Medium"/>
              <a:ea typeface="Fira Sans Extra Condensed Medium"/>
              <a:cs typeface="Fira Sans Extra Condensed Medium"/>
              <a:sym typeface="Fira Sans Extra Condensed Medium"/>
            </a:endParaRPr>
          </a:p>
        </p:txBody>
      </p:sp>
      <p:sp>
        <p:nvSpPr>
          <p:cNvPr id="317" name="Google Shape;317;p40"/>
          <p:cNvSpPr/>
          <p:nvPr/>
        </p:nvSpPr>
        <p:spPr>
          <a:xfrm>
            <a:off x="457203" y="1852216"/>
            <a:ext cx="690300" cy="28782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latin typeface="Fira Sans Extra Condensed Medium"/>
              <a:ea typeface="Fira Sans Extra Condensed Medium"/>
              <a:cs typeface="Fira Sans Extra Condensed Medium"/>
              <a:sym typeface="Fira Sans Extra Condensed Medium"/>
            </a:endParaRPr>
          </a:p>
        </p:txBody>
      </p:sp>
      <p:sp>
        <p:nvSpPr>
          <p:cNvPr id="318" name="Google Shape;318;p40"/>
          <p:cNvSpPr txBox="1"/>
          <p:nvPr/>
        </p:nvSpPr>
        <p:spPr>
          <a:xfrm rot="-5400000">
            <a:off x="306313" y="4062519"/>
            <a:ext cx="991500" cy="34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solidFill>
                  <a:srgbClr val="FFFFFF"/>
                </a:solidFill>
                <a:latin typeface="Fira Sans Extra Condensed SemiBold"/>
                <a:ea typeface="Fira Sans Extra Condensed SemiBold"/>
                <a:cs typeface="Fira Sans Extra Condensed SemiBold"/>
                <a:sym typeface="Fira Sans Extra Condensed SemiBold"/>
              </a:rPr>
              <a:t>90%</a:t>
            </a:r>
            <a:endParaRPr sz="21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319" name="Google Shape;319;p40"/>
          <p:cNvSpPr txBox="1"/>
          <p:nvPr/>
        </p:nvSpPr>
        <p:spPr>
          <a:xfrm rot="-5400000">
            <a:off x="996470" y="4062740"/>
            <a:ext cx="991500" cy="34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solidFill>
                  <a:srgbClr val="FFFFFF"/>
                </a:solidFill>
                <a:latin typeface="Fira Sans Extra Condensed SemiBold"/>
                <a:ea typeface="Fira Sans Extra Condensed SemiBold"/>
                <a:cs typeface="Fira Sans Extra Condensed SemiBold"/>
                <a:sym typeface="Fira Sans Extra Condensed SemiBold"/>
              </a:rPr>
              <a:t>70%</a:t>
            </a:r>
            <a:endParaRPr sz="21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320" name="Google Shape;320;p40"/>
          <p:cNvSpPr txBox="1"/>
          <p:nvPr/>
        </p:nvSpPr>
        <p:spPr>
          <a:xfrm rot="-5400000">
            <a:off x="1686599" y="4062740"/>
            <a:ext cx="991500" cy="34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solidFill>
                  <a:srgbClr val="FFFFFF"/>
                </a:solidFill>
                <a:latin typeface="Fira Sans Extra Condensed SemiBold"/>
                <a:ea typeface="Fira Sans Extra Condensed SemiBold"/>
                <a:cs typeface="Fira Sans Extra Condensed SemiBold"/>
                <a:sym typeface="Fira Sans Extra Condensed SemiBold"/>
              </a:rPr>
              <a:t>40%</a:t>
            </a:r>
            <a:endParaRPr sz="21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321" name="Google Shape;321;p40"/>
          <p:cNvSpPr txBox="1"/>
          <p:nvPr/>
        </p:nvSpPr>
        <p:spPr>
          <a:xfrm>
            <a:off x="4108650" y="2862125"/>
            <a:ext cx="1832100" cy="632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Roboto"/>
                <a:ea typeface="Roboto"/>
                <a:cs typeface="Roboto"/>
                <a:sym typeface="Roboto"/>
              </a:rPr>
              <a:t>Despite being red, Mars is actually a cold place full of iron oxide dust</a:t>
            </a:r>
            <a:endParaRPr sz="1200">
              <a:latin typeface="Roboto"/>
              <a:ea typeface="Roboto"/>
              <a:cs typeface="Roboto"/>
              <a:sym typeface="Roboto"/>
            </a:endParaRPr>
          </a:p>
        </p:txBody>
      </p:sp>
      <p:sp>
        <p:nvSpPr>
          <p:cNvPr id="322" name="Google Shape;322;p40"/>
          <p:cNvSpPr txBox="1"/>
          <p:nvPr/>
        </p:nvSpPr>
        <p:spPr>
          <a:xfrm>
            <a:off x="3877350" y="2577187"/>
            <a:ext cx="2063400" cy="280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600">
                <a:solidFill>
                  <a:schemeClr val="accent3"/>
                </a:solidFill>
                <a:latin typeface="Fira Sans Extra Condensed Medium"/>
                <a:ea typeface="Fira Sans Extra Condensed Medium"/>
                <a:cs typeface="Fira Sans Extra Condensed Medium"/>
                <a:sym typeface="Fira Sans Extra Condensed Medium"/>
              </a:rPr>
              <a:t>Mars</a:t>
            </a:r>
            <a:endParaRPr sz="1600">
              <a:solidFill>
                <a:schemeClr val="accent3"/>
              </a:solidFill>
              <a:latin typeface="Fira Sans Extra Condensed Medium"/>
              <a:ea typeface="Fira Sans Extra Condensed Medium"/>
              <a:cs typeface="Fira Sans Extra Condensed Medium"/>
              <a:sym typeface="Fira Sans Extra Condensed Medium"/>
            </a:endParaRPr>
          </a:p>
        </p:txBody>
      </p:sp>
      <p:sp>
        <p:nvSpPr>
          <p:cNvPr id="323" name="Google Shape;323;p40"/>
          <p:cNvSpPr/>
          <p:nvPr/>
        </p:nvSpPr>
        <p:spPr>
          <a:xfrm flipH="1">
            <a:off x="3217796" y="1399525"/>
            <a:ext cx="643200" cy="6435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rgbClr val="FFFFFF"/>
              </a:solidFill>
              <a:latin typeface="Calibri"/>
              <a:ea typeface="Calibri"/>
              <a:cs typeface="Calibri"/>
              <a:sym typeface="Calibri"/>
            </a:endParaRPr>
          </a:p>
        </p:txBody>
      </p:sp>
      <p:sp>
        <p:nvSpPr>
          <p:cNvPr id="324" name="Google Shape;324;p40"/>
          <p:cNvSpPr txBox="1"/>
          <p:nvPr/>
        </p:nvSpPr>
        <p:spPr>
          <a:xfrm>
            <a:off x="4108650" y="1558225"/>
            <a:ext cx="1832100" cy="632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Planet Mercury is the smallest one in the entire Solar System</a:t>
            </a:r>
            <a:endParaRPr sz="1200">
              <a:latin typeface="Roboto"/>
              <a:ea typeface="Roboto"/>
              <a:cs typeface="Roboto"/>
              <a:sym typeface="Roboto"/>
            </a:endParaRPr>
          </a:p>
        </p:txBody>
      </p:sp>
      <p:sp>
        <p:nvSpPr>
          <p:cNvPr id="325" name="Google Shape;325;p40"/>
          <p:cNvSpPr txBox="1"/>
          <p:nvPr/>
        </p:nvSpPr>
        <p:spPr>
          <a:xfrm>
            <a:off x="3877350" y="1268875"/>
            <a:ext cx="2063400" cy="280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600">
                <a:solidFill>
                  <a:schemeClr val="accent1"/>
                </a:solidFill>
                <a:latin typeface="Fira Sans Extra Condensed Medium"/>
                <a:ea typeface="Fira Sans Extra Condensed Medium"/>
                <a:cs typeface="Fira Sans Extra Condensed Medium"/>
                <a:sym typeface="Fira Sans Extra Condensed Medium"/>
              </a:rPr>
              <a:t>Mercury</a:t>
            </a:r>
            <a:endParaRPr sz="1600">
              <a:solidFill>
                <a:schemeClr val="accent1"/>
              </a:solidFill>
              <a:latin typeface="Fira Sans Extra Condensed Medium"/>
              <a:ea typeface="Fira Sans Extra Condensed Medium"/>
              <a:cs typeface="Fira Sans Extra Condensed Medium"/>
              <a:sym typeface="Fira Sans Extra Condensed Medium"/>
            </a:endParaRPr>
          </a:p>
        </p:txBody>
      </p:sp>
      <p:sp>
        <p:nvSpPr>
          <p:cNvPr id="326" name="Google Shape;326;p40"/>
          <p:cNvSpPr txBox="1"/>
          <p:nvPr/>
        </p:nvSpPr>
        <p:spPr>
          <a:xfrm>
            <a:off x="4108650" y="4101225"/>
            <a:ext cx="1832100" cy="632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Roboto"/>
                <a:ea typeface="Roboto"/>
                <a:cs typeface="Roboto"/>
                <a:sym typeface="Roboto"/>
              </a:rPr>
              <a:t>Planet Jupiter is a gas giant and the biggest one in the Solar System</a:t>
            </a:r>
            <a:endParaRPr sz="1200">
              <a:latin typeface="Roboto"/>
              <a:ea typeface="Roboto"/>
              <a:cs typeface="Roboto"/>
              <a:sym typeface="Roboto"/>
            </a:endParaRPr>
          </a:p>
        </p:txBody>
      </p:sp>
      <p:sp>
        <p:nvSpPr>
          <p:cNvPr id="327" name="Google Shape;327;p40"/>
          <p:cNvSpPr txBox="1"/>
          <p:nvPr/>
        </p:nvSpPr>
        <p:spPr>
          <a:xfrm>
            <a:off x="3877350" y="3820724"/>
            <a:ext cx="2063400" cy="280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600">
                <a:solidFill>
                  <a:schemeClr val="accent4"/>
                </a:solidFill>
                <a:latin typeface="Fira Sans Extra Condensed Medium"/>
                <a:ea typeface="Fira Sans Extra Condensed Medium"/>
                <a:cs typeface="Fira Sans Extra Condensed Medium"/>
                <a:sym typeface="Fira Sans Extra Condensed Medium"/>
              </a:rPr>
              <a:t>Jupiter</a:t>
            </a:r>
            <a:endParaRPr sz="1600">
              <a:solidFill>
                <a:schemeClr val="accent4"/>
              </a:solidFill>
              <a:latin typeface="Fira Sans Extra Condensed Medium"/>
              <a:ea typeface="Fira Sans Extra Condensed Medium"/>
              <a:cs typeface="Fira Sans Extra Condensed Medium"/>
              <a:sym typeface="Fira Sans Extra Condensed Medium"/>
            </a:endParaRPr>
          </a:p>
        </p:txBody>
      </p:sp>
      <p:sp>
        <p:nvSpPr>
          <p:cNvPr id="328" name="Google Shape;328;p40"/>
          <p:cNvSpPr/>
          <p:nvPr/>
        </p:nvSpPr>
        <p:spPr>
          <a:xfrm flipH="1">
            <a:off x="3217796" y="4030233"/>
            <a:ext cx="643200" cy="6435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rgbClr val="FFFFFF"/>
              </a:solidFill>
              <a:latin typeface="Calibri"/>
              <a:ea typeface="Calibri"/>
              <a:cs typeface="Calibri"/>
              <a:sym typeface="Calibri"/>
            </a:endParaRPr>
          </a:p>
        </p:txBody>
      </p:sp>
      <p:sp>
        <p:nvSpPr>
          <p:cNvPr id="329" name="Google Shape;329;p40"/>
          <p:cNvSpPr/>
          <p:nvPr/>
        </p:nvSpPr>
        <p:spPr>
          <a:xfrm flipH="1">
            <a:off x="3217796" y="2714248"/>
            <a:ext cx="643200" cy="6435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rgbClr val="FFFFFF"/>
              </a:solidFill>
              <a:latin typeface="Calibri"/>
              <a:ea typeface="Calibri"/>
              <a:cs typeface="Calibri"/>
              <a:sym typeface="Calibri"/>
            </a:endParaRPr>
          </a:p>
        </p:txBody>
      </p:sp>
      <p:sp>
        <p:nvSpPr>
          <p:cNvPr id="330" name="Google Shape;330;p40"/>
          <p:cNvSpPr txBox="1"/>
          <p:nvPr/>
        </p:nvSpPr>
        <p:spPr>
          <a:xfrm>
            <a:off x="6327097" y="3531025"/>
            <a:ext cx="815100" cy="28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accent1"/>
                </a:solidFill>
                <a:latin typeface="Fira Sans Extra Condensed Medium"/>
                <a:ea typeface="Fira Sans Extra Condensed Medium"/>
                <a:cs typeface="Fira Sans Extra Condensed Medium"/>
                <a:sym typeface="Fira Sans Extra Condensed Medium"/>
              </a:rPr>
              <a:t>90</a:t>
            </a:r>
            <a:r>
              <a:rPr lang="en" sz="2100">
                <a:solidFill>
                  <a:schemeClr val="accent1"/>
                </a:solidFill>
                <a:latin typeface="Fira Sans Extra Condensed Medium"/>
                <a:ea typeface="Fira Sans Extra Condensed Medium"/>
                <a:cs typeface="Fira Sans Extra Condensed Medium"/>
                <a:sym typeface="Fira Sans Extra Condensed Medium"/>
              </a:rPr>
              <a:t>%</a:t>
            </a:r>
            <a:endParaRPr sz="2100">
              <a:solidFill>
                <a:schemeClr val="accent1"/>
              </a:solidFill>
              <a:latin typeface="Fira Sans Extra Condensed Medium"/>
              <a:ea typeface="Fira Sans Extra Condensed Medium"/>
              <a:cs typeface="Fira Sans Extra Condensed Medium"/>
              <a:sym typeface="Fira Sans Extra Condensed Medium"/>
            </a:endParaRPr>
          </a:p>
        </p:txBody>
      </p:sp>
      <p:sp>
        <p:nvSpPr>
          <p:cNvPr id="331" name="Google Shape;331;p40"/>
          <p:cNvSpPr txBox="1"/>
          <p:nvPr/>
        </p:nvSpPr>
        <p:spPr>
          <a:xfrm>
            <a:off x="7175184" y="3531025"/>
            <a:ext cx="815100" cy="28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accent3"/>
                </a:solidFill>
                <a:latin typeface="Fira Sans Extra Condensed Medium"/>
                <a:ea typeface="Fira Sans Extra Condensed Medium"/>
                <a:cs typeface="Fira Sans Extra Condensed Medium"/>
                <a:sym typeface="Fira Sans Extra Condensed Medium"/>
              </a:rPr>
              <a:t>7</a:t>
            </a:r>
            <a:r>
              <a:rPr lang="en" sz="2100">
                <a:solidFill>
                  <a:schemeClr val="accent3"/>
                </a:solidFill>
                <a:latin typeface="Fira Sans Extra Condensed Medium"/>
                <a:ea typeface="Fira Sans Extra Condensed Medium"/>
                <a:cs typeface="Fira Sans Extra Condensed Medium"/>
                <a:sym typeface="Fira Sans Extra Condensed Medium"/>
              </a:rPr>
              <a:t>0%</a:t>
            </a:r>
            <a:endParaRPr sz="2100">
              <a:solidFill>
                <a:schemeClr val="accent3"/>
              </a:solidFill>
              <a:latin typeface="Fira Sans Extra Condensed Medium"/>
              <a:ea typeface="Fira Sans Extra Condensed Medium"/>
              <a:cs typeface="Fira Sans Extra Condensed Medium"/>
              <a:sym typeface="Fira Sans Extra Condensed Medium"/>
            </a:endParaRPr>
          </a:p>
        </p:txBody>
      </p:sp>
      <p:sp>
        <p:nvSpPr>
          <p:cNvPr id="332" name="Google Shape;332;p40"/>
          <p:cNvSpPr txBox="1"/>
          <p:nvPr/>
        </p:nvSpPr>
        <p:spPr>
          <a:xfrm>
            <a:off x="8023335" y="3531025"/>
            <a:ext cx="815100" cy="28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accent4"/>
                </a:solidFill>
                <a:latin typeface="Fira Sans Extra Condensed Medium"/>
                <a:ea typeface="Fira Sans Extra Condensed Medium"/>
                <a:cs typeface="Fira Sans Extra Condensed Medium"/>
                <a:sym typeface="Fira Sans Extra Condensed Medium"/>
              </a:rPr>
              <a:t>40</a:t>
            </a:r>
            <a:r>
              <a:rPr lang="en" sz="2100">
                <a:solidFill>
                  <a:schemeClr val="accent4"/>
                </a:solidFill>
                <a:latin typeface="Fira Sans Extra Condensed Medium"/>
                <a:ea typeface="Fira Sans Extra Condensed Medium"/>
                <a:cs typeface="Fira Sans Extra Condensed Medium"/>
                <a:sym typeface="Fira Sans Extra Condensed Medium"/>
              </a:rPr>
              <a:t>%</a:t>
            </a:r>
            <a:endParaRPr sz="2100">
              <a:solidFill>
                <a:schemeClr val="accent4"/>
              </a:solidFill>
              <a:latin typeface="Fira Sans Extra Condensed Medium"/>
              <a:ea typeface="Fira Sans Extra Condensed Medium"/>
              <a:cs typeface="Fira Sans Extra Condensed Medium"/>
              <a:sym typeface="Fira Sans Extra Condensed Medium"/>
            </a:endParaRPr>
          </a:p>
        </p:txBody>
      </p:sp>
      <p:sp>
        <p:nvSpPr>
          <p:cNvPr id="333" name="Google Shape;333;p40"/>
          <p:cNvSpPr/>
          <p:nvPr/>
        </p:nvSpPr>
        <p:spPr>
          <a:xfrm>
            <a:off x="6535013" y="4331625"/>
            <a:ext cx="2095500" cy="4023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lt1"/>
                </a:solidFill>
                <a:latin typeface="Fira Sans Extra Condensed SemiBold"/>
                <a:ea typeface="Fira Sans Extra Condensed SemiBold"/>
                <a:cs typeface="Fira Sans Extra Condensed SemiBold"/>
                <a:sym typeface="Fira Sans Extra Condensed SemiBold"/>
              </a:rPr>
              <a:t>Insight 2</a:t>
            </a:r>
            <a:endParaRPr sz="16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334" name="Google Shape;334;p40"/>
          <p:cNvSpPr/>
          <p:nvPr/>
        </p:nvSpPr>
        <p:spPr>
          <a:xfrm>
            <a:off x="3356524" y="2859841"/>
            <a:ext cx="365764" cy="353563"/>
          </a:xfrm>
          <a:custGeom>
            <a:rect b="b" l="l" r="r" t="t"/>
            <a:pathLst>
              <a:path extrusionOk="0" h="11689" w="11816">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 name="Google Shape;335;p40"/>
          <p:cNvGrpSpPr/>
          <p:nvPr/>
        </p:nvGrpSpPr>
        <p:grpSpPr>
          <a:xfrm>
            <a:off x="3356523" y="4169093"/>
            <a:ext cx="365754" cy="365752"/>
            <a:chOff x="-4932650" y="2046625"/>
            <a:chExt cx="293025" cy="291250"/>
          </a:xfrm>
        </p:grpSpPr>
        <p:sp>
          <p:nvSpPr>
            <p:cNvPr id="336" name="Google Shape;336;p40"/>
            <p:cNvSpPr/>
            <p:nvPr/>
          </p:nvSpPr>
          <p:spPr>
            <a:xfrm>
              <a:off x="-4932650" y="2046625"/>
              <a:ext cx="293025" cy="291250"/>
            </a:xfrm>
            <a:custGeom>
              <a:rect b="b" l="l" r="r" t="t"/>
              <a:pathLst>
                <a:path extrusionOk="0" h="11650" w="11721">
                  <a:moveTo>
                    <a:pt x="7625" y="694"/>
                  </a:moveTo>
                  <a:cubicBezTo>
                    <a:pt x="9515" y="694"/>
                    <a:pt x="11059" y="2206"/>
                    <a:pt x="11059" y="4096"/>
                  </a:cubicBezTo>
                  <a:cubicBezTo>
                    <a:pt x="11059" y="5987"/>
                    <a:pt x="9515" y="7530"/>
                    <a:pt x="7625" y="7530"/>
                  </a:cubicBezTo>
                  <a:cubicBezTo>
                    <a:pt x="5735" y="7530"/>
                    <a:pt x="4223" y="5987"/>
                    <a:pt x="4223" y="4096"/>
                  </a:cubicBezTo>
                  <a:cubicBezTo>
                    <a:pt x="4223" y="2206"/>
                    <a:pt x="5735" y="694"/>
                    <a:pt x="7625" y="694"/>
                  </a:cubicBezTo>
                  <a:close/>
                  <a:moveTo>
                    <a:pt x="3344" y="8066"/>
                  </a:moveTo>
                  <a:cubicBezTo>
                    <a:pt x="3435" y="8066"/>
                    <a:pt x="3529" y="8098"/>
                    <a:pt x="3593" y="8161"/>
                  </a:cubicBezTo>
                  <a:cubicBezTo>
                    <a:pt x="3719" y="8287"/>
                    <a:pt x="3719" y="8507"/>
                    <a:pt x="3593" y="8633"/>
                  </a:cubicBezTo>
                  <a:lnTo>
                    <a:pt x="1324" y="10870"/>
                  </a:lnTo>
                  <a:cubicBezTo>
                    <a:pt x="1277" y="10933"/>
                    <a:pt x="1190" y="10964"/>
                    <a:pt x="1100" y="10964"/>
                  </a:cubicBezTo>
                  <a:cubicBezTo>
                    <a:pt x="1009" y="10964"/>
                    <a:pt x="915" y="10933"/>
                    <a:pt x="852" y="10870"/>
                  </a:cubicBezTo>
                  <a:cubicBezTo>
                    <a:pt x="757" y="10744"/>
                    <a:pt x="757" y="10523"/>
                    <a:pt x="852" y="10397"/>
                  </a:cubicBezTo>
                  <a:lnTo>
                    <a:pt x="3120" y="8161"/>
                  </a:lnTo>
                  <a:cubicBezTo>
                    <a:pt x="3167" y="8098"/>
                    <a:pt x="3254" y="8066"/>
                    <a:pt x="3344" y="8066"/>
                  </a:cubicBezTo>
                  <a:close/>
                  <a:moveTo>
                    <a:pt x="7625" y="1"/>
                  </a:moveTo>
                  <a:cubicBezTo>
                    <a:pt x="5357" y="1"/>
                    <a:pt x="3529" y="1860"/>
                    <a:pt x="3529" y="4096"/>
                  </a:cubicBezTo>
                  <a:cubicBezTo>
                    <a:pt x="3529" y="5136"/>
                    <a:pt x="3908" y="6050"/>
                    <a:pt x="4538" y="6743"/>
                  </a:cubicBezTo>
                  <a:lnTo>
                    <a:pt x="3813" y="7467"/>
                  </a:lnTo>
                  <a:cubicBezTo>
                    <a:pt x="3673" y="7386"/>
                    <a:pt x="3520" y="7347"/>
                    <a:pt x="3367" y="7347"/>
                  </a:cubicBezTo>
                  <a:cubicBezTo>
                    <a:pt x="3106" y="7347"/>
                    <a:pt x="2846" y="7458"/>
                    <a:pt x="2647" y="7656"/>
                  </a:cubicBezTo>
                  <a:lnTo>
                    <a:pt x="379" y="9893"/>
                  </a:lnTo>
                  <a:cubicBezTo>
                    <a:pt x="1" y="10271"/>
                    <a:pt x="1" y="10964"/>
                    <a:pt x="379" y="11343"/>
                  </a:cubicBezTo>
                  <a:cubicBezTo>
                    <a:pt x="584" y="11547"/>
                    <a:pt x="852" y="11650"/>
                    <a:pt x="1119" y="11650"/>
                  </a:cubicBezTo>
                  <a:cubicBezTo>
                    <a:pt x="1387" y="11650"/>
                    <a:pt x="1655" y="11547"/>
                    <a:pt x="1860" y="11343"/>
                  </a:cubicBezTo>
                  <a:lnTo>
                    <a:pt x="4097" y="9106"/>
                  </a:lnTo>
                  <a:cubicBezTo>
                    <a:pt x="4412" y="8791"/>
                    <a:pt x="4506" y="8318"/>
                    <a:pt x="4286" y="7909"/>
                  </a:cubicBezTo>
                  <a:lnTo>
                    <a:pt x="5010" y="7215"/>
                  </a:lnTo>
                  <a:cubicBezTo>
                    <a:pt x="5703" y="7814"/>
                    <a:pt x="6648" y="8192"/>
                    <a:pt x="7625" y="8192"/>
                  </a:cubicBezTo>
                  <a:cubicBezTo>
                    <a:pt x="9925" y="8192"/>
                    <a:pt x="11721" y="6333"/>
                    <a:pt x="11721" y="4096"/>
                  </a:cubicBezTo>
                  <a:cubicBezTo>
                    <a:pt x="11721" y="1828"/>
                    <a:pt x="9893" y="1"/>
                    <a:pt x="76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0"/>
            <p:cNvSpPr/>
            <p:nvPr/>
          </p:nvSpPr>
          <p:spPr>
            <a:xfrm>
              <a:off x="-4802675" y="2115050"/>
              <a:ext cx="122100" cy="86075"/>
            </a:xfrm>
            <a:custGeom>
              <a:rect b="b" l="l" r="r" t="t"/>
              <a:pathLst>
                <a:path extrusionOk="0" h="3443" w="4884">
                  <a:moveTo>
                    <a:pt x="2428" y="1"/>
                  </a:moveTo>
                  <a:cubicBezTo>
                    <a:pt x="2301" y="1"/>
                    <a:pt x="2172" y="72"/>
                    <a:pt x="2111" y="225"/>
                  </a:cubicBezTo>
                  <a:lnTo>
                    <a:pt x="1418" y="2116"/>
                  </a:lnTo>
                  <a:lnTo>
                    <a:pt x="693" y="225"/>
                  </a:lnTo>
                  <a:cubicBezTo>
                    <a:pt x="645" y="105"/>
                    <a:pt x="524" y="4"/>
                    <a:pt x="400" y="4"/>
                  </a:cubicBezTo>
                  <a:cubicBezTo>
                    <a:pt x="361" y="4"/>
                    <a:pt x="321" y="14"/>
                    <a:pt x="284" y="36"/>
                  </a:cubicBezTo>
                  <a:cubicBezTo>
                    <a:pt x="126" y="99"/>
                    <a:pt x="0" y="288"/>
                    <a:pt x="63" y="446"/>
                  </a:cubicBezTo>
                  <a:lnTo>
                    <a:pt x="1103" y="3218"/>
                  </a:lnTo>
                  <a:cubicBezTo>
                    <a:pt x="1168" y="3364"/>
                    <a:pt x="1299" y="3443"/>
                    <a:pt x="1428" y="3443"/>
                  </a:cubicBezTo>
                  <a:cubicBezTo>
                    <a:pt x="1551" y="3443"/>
                    <a:pt x="1672" y="3372"/>
                    <a:pt x="1733" y="3218"/>
                  </a:cubicBezTo>
                  <a:lnTo>
                    <a:pt x="2426" y="1328"/>
                  </a:lnTo>
                  <a:lnTo>
                    <a:pt x="3151" y="3218"/>
                  </a:lnTo>
                  <a:cubicBezTo>
                    <a:pt x="3215" y="3364"/>
                    <a:pt x="3346" y="3443"/>
                    <a:pt x="3476" y="3443"/>
                  </a:cubicBezTo>
                  <a:cubicBezTo>
                    <a:pt x="3598" y="3443"/>
                    <a:pt x="3719" y="3372"/>
                    <a:pt x="3781" y="3218"/>
                  </a:cubicBezTo>
                  <a:lnTo>
                    <a:pt x="4789" y="446"/>
                  </a:lnTo>
                  <a:cubicBezTo>
                    <a:pt x="4884" y="257"/>
                    <a:pt x="4789" y="68"/>
                    <a:pt x="4600" y="36"/>
                  </a:cubicBezTo>
                  <a:cubicBezTo>
                    <a:pt x="4562" y="14"/>
                    <a:pt x="4521" y="4"/>
                    <a:pt x="4479" y="4"/>
                  </a:cubicBezTo>
                  <a:cubicBezTo>
                    <a:pt x="4346" y="4"/>
                    <a:pt x="4207" y="105"/>
                    <a:pt x="4159" y="225"/>
                  </a:cubicBezTo>
                  <a:lnTo>
                    <a:pt x="3466" y="2116"/>
                  </a:lnTo>
                  <a:lnTo>
                    <a:pt x="2741" y="225"/>
                  </a:lnTo>
                  <a:cubicBezTo>
                    <a:pt x="2693" y="80"/>
                    <a:pt x="2561" y="1"/>
                    <a:pt x="24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 name="Google Shape;338;p40"/>
          <p:cNvGrpSpPr/>
          <p:nvPr/>
        </p:nvGrpSpPr>
        <p:grpSpPr>
          <a:xfrm>
            <a:off x="3356525" y="1559775"/>
            <a:ext cx="365754" cy="365770"/>
            <a:chOff x="-3854375" y="2046625"/>
            <a:chExt cx="293025" cy="291450"/>
          </a:xfrm>
        </p:grpSpPr>
        <p:sp>
          <p:nvSpPr>
            <p:cNvPr id="339" name="Google Shape;339;p40"/>
            <p:cNvSpPr/>
            <p:nvPr/>
          </p:nvSpPr>
          <p:spPr>
            <a:xfrm>
              <a:off x="-3854375" y="2046625"/>
              <a:ext cx="293025" cy="291450"/>
            </a:xfrm>
            <a:custGeom>
              <a:rect b="b" l="l" r="r" t="t"/>
              <a:pathLst>
                <a:path extrusionOk="0" h="11658" w="11721">
                  <a:moveTo>
                    <a:pt x="7624" y="694"/>
                  </a:moveTo>
                  <a:cubicBezTo>
                    <a:pt x="9515" y="694"/>
                    <a:pt x="11058" y="2206"/>
                    <a:pt x="11058" y="4096"/>
                  </a:cubicBezTo>
                  <a:cubicBezTo>
                    <a:pt x="11058" y="5987"/>
                    <a:pt x="9515" y="7530"/>
                    <a:pt x="7624" y="7530"/>
                  </a:cubicBezTo>
                  <a:cubicBezTo>
                    <a:pt x="5734" y="7530"/>
                    <a:pt x="4190" y="5987"/>
                    <a:pt x="4190" y="4096"/>
                  </a:cubicBezTo>
                  <a:cubicBezTo>
                    <a:pt x="4190" y="2206"/>
                    <a:pt x="5734" y="694"/>
                    <a:pt x="7624" y="694"/>
                  </a:cubicBezTo>
                  <a:close/>
                  <a:moveTo>
                    <a:pt x="3336" y="8066"/>
                  </a:moveTo>
                  <a:cubicBezTo>
                    <a:pt x="3426" y="8066"/>
                    <a:pt x="3513" y="8098"/>
                    <a:pt x="3560" y="8161"/>
                  </a:cubicBezTo>
                  <a:cubicBezTo>
                    <a:pt x="3686" y="8287"/>
                    <a:pt x="3686" y="8507"/>
                    <a:pt x="3560" y="8633"/>
                  </a:cubicBezTo>
                  <a:lnTo>
                    <a:pt x="1323" y="10870"/>
                  </a:lnTo>
                  <a:cubicBezTo>
                    <a:pt x="1260" y="10933"/>
                    <a:pt x="1174" y="10964"/>
                    <a:pt x="1087" y="10964"/>
                  </a:cubicBezTo>
                  <a:cubicBezTo>
                    <a:pt x="1001" y="10964"/>
                    <a:pt x="914" y="10933"/>
                    <a:pt x="851" y="10870"/>
                  </a:cubicBezTo>
                  <a:cubicBezTo>
                    <a:pt x="725" y="10744"/>
                    <a:pt x="725" y="10523"/>
                    <a:pt x="851" y="10397"/>
                  </a:cubicBezTo>
                  <a:lnTo>
                    <a:pt x="3088" y="8161"/>
                  </a:lnTo>
                  <a:cubicBezTo>
                    <a:pt x="3151" y="8098"/>
                    <a:pt x="3245" y="8066"/>
                    <a:pt x="3336" y="8066"/>
                  </a:cubicBezTo>
                  <a:close/>
                  <a:moveTo>
                    <a:pt x="7624" y="1"/>
                  </a:moveTo>
                  <a:cubicBezTo>
                    <a:pt x="5356" y="1"/>
                    <a:pt x="3529" y="1860"/>
                    <a:pt x="3529" y="4096"/>
                  </a:cubicBezTo>
                  <a:cubicBezTo>
                    <a:pt x="3529" y="5136"/>
                    <a:pt x="3875" y="6050"/>
                    <a:pt x="4505" y="6743"/>
                  </a:cubicBezTo>
                  <a:lnTo>
                    <a:pt x="3812" y="7467"/>
                  </a:lnTo>
                  <a:cubicBezTo>
                    <a:pt x="3661" y="7386"/>
                    <a:pt x="3500" y="7347"/>
                    <a:pt x="3342" y="7347"/>
                  </a:cubicBezTo>
                  <a:cubicBezTo>
                    <a:pt x="3074" y="7347"/>
                    <a:pt x="2813" y="7458"/>
                    <a:pt x="2615" y="7656"/>
                  </a:cubicBezTo>
                  <a:lnTo>
                    <a:pt x="378" y="9893"/>
                  </a:lnTo>
                  <a:cubicBezTo>
                    <a:pt x="0" y="10271"/>
                    <a:pt x="0" y="10964"/>
                    <a:pt x="378" y="11343"/>
                  </a:cubicBezTo>
                  <a:cubicBezTo>
                    <a:pt x="567" y="11532"/>
                    <a:pt x="851" y="11658"/>
                    <a:pt x="1103" y="11658"/>
                  </a:cubicBezTo>
                  <a:cubicBezTo>
                    <a:pt x="1355" y="11658"/>
                    <a:pt x="1607" y="11532"/>
                    <a:pt x="1796" y="11343"/>
                  </a:cubicBezTo>
                  <a:lnTo>
                    <a:pt x="4033" y="9106"/>
                  </a:lnTo>
                  <a:cubicBezTo>
                    <a:pt x="4348" y="8791"/>
                    <a:pt x="4442" y="8318"/>
                    <a:pt x="4253" y="7909"/>
                  </a:cubicBezTo>
                  <a:lnTo>
                    <a:pt x="4947" y="7215"/>
                  </a:lnTo>
                  <a:cubicBezTo>
                    <a:pt x="5671" y="7814"/>
                    <a:pt x="6616" y="8192"/>
                    <a:pt x="7593" y="8192"/>
                  </a:cubicBezTo>
                  <a:cubicBezTo>
                    <a:pt x="9861" y="8192"/>
                    <a:pt x="11689" y="6333"/>
                    <a:pt x="11689" y="4096"/>
                  </a:cubicBezTo>
                  <a:cubicBezTo>
                    <a:pt x="11720" y="1828"/>
                    <a:pt x="9861" y="1"/>
                    <a:pt x="76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0"/>
            <p:cNvSpPr/>
            <p:nvPr/>
          </p:nvSpPr>
          <p:spPr>
            <a:xfrm>
              <a:off x="-3714975" y="2080500"/>
              <a:ext cx="103200" cy="119750"/>
            </a:xfrm>
            <a:custGeom>
              <a:rect b="b" l="l" r="r" t="t"/>
              <a:pathLst>
                <a:path extrusionOk="0" h="4790" w="4128">
                  <a:moveTo>
                    <a:pt x="2048" y="694"/>
                  </a:moveTo>
                  <a:cubicBezTo>
                    <a:pt x="2458" y="694"/>
                    <a:pt x="2710" y="1009"/>
                    <a:pt x="2710" y="1387"/>
                  </a:cubicBezTo>
                  <a:cubicBezTo>
                    <a:pt x="2710" y="1765"/>
                    <a:pt x="2395" y="2048"/>
                    <a:pt x="2048" y="2048"/>
                  </a:cubicBezTo>
                  <a:cubicBezTo>
                    <a:pt x="1702" y="2048"/>
                    <a:pt x="1387" y="1733"/>
                    <a:pt x="1387" y="1387"/>
                  </a:cubicBezTo>
                  <a:cubicBezTo>
                    <a:pt x="1355" y="1009"/>
                    <a:pt x="1670" y="694"/>
                    <a:pt x="2048" y="694"/>
                  </a:cubicBezTo>
                  <a:close/>
                  <a:moveTo>
                    <a:pt x="2363" y="2741"/>
                  </a:moveTo>
                  <a:cubicBezTo>
                    <a:pt x="2931" y="2741"/>
                    <a:pt x="3403" y="3214"/>
                    <a:pt x="3403" y="3781"/>
                  </a:cubicBezTo>
                  <a:lnTo>
                    <a:pt x="3403" y="4128"/>
                  </a:lnTo>
                  <a:lnTo>
                    <a:pt x="662" y="4128"/>
                  </a:lnTo>
                  <a:lnTo>
                    <a:pt x="662" y="3781"/>
                  </a:lnTo>
                  <a:cubicBezTo>
                    <a:pt x="662" y="3214"/>
                    <a:pt x="1135" y="2741"/>
                    <a:pt x="1702" y="2741"/>
                  </a:cubicBezTo>
                  <a:close/>
                  <a:moveTo>
                    <a:pt x="2048" y="1"/>
                  </a:moveTo>
                  <a:cubicBezTo>
                    <a:pt x="1292" y="1"/>
                    <a:pt x="662" y="631"/>
                    <a:pt x="662" y="1387"/>
                  </a:cubicBezTo>
                  <a:cubicBezTo>
                    <a:pt x="662" y="1702"/>
                    <a:pt x="788" y="2017"/>
                    <a:pt x="977" y="2237"/>
                  </a:cubicBezTo>
                  <a:cubicBezTo>
                    <a:pt x="410" y="2521"/>
                    <a:pt x="1" y="3119"/>
                    <a:pt x="1" y="3781"/>
                  </a:cubicBezTo>
                  <a:lnTo>
                    <a:pt x="1" y="4443"/>
                  </a:lnTo>
                  <a:cubicBezTo>
                    <a:pt x="1" y="4632"/>
                    <a:pt x="158" y="4789"/>
                    <a:pt x="347" y="4789"/>
                  </a:cubicBezTo>
                  <a:lnTo>
                    <a:pt x="3781" y="4789"/>
                  </a:lnTo>
                  <a:cubicBezTo>
                    <a:pt x="3970" y="4789"/>
                    <a:pt x="4128" y="4632"/>
                    <a:pt x="4128" y="4443"/>
                  </a:cubicBezTo>
                  <a:lnTo>
                    <a:pt x="4128" y="3781"/>
                  </a:lnTo>
                  <a:cubicBezTo>
                    <a:pt x="4096" y="3119"/>
                    <a:pt x="3718" y="2521"/>
                    <a:pt x="3120" y="2237"/>
                  </a:cubicBezTo>
                  <a:cubicBezTo>
                    <a:pt x="3309" y="2017"/>
                    <a:pt x="3435" y="1733"/>
                    <a:pt x="3435" y="1387"/>
                  </a:cubicBezTo>
                  <a:cubicBezTo>
                    <a:pt x="3435" y="631"/>
                    <a:pt x="2805" y="1"/>
                    <a:pt x="20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 name="Google Shape;341;p40"/>
          <p:cNvSpPr/>
          <p:nvPr/>
        </p:nvSpPr>
        <p:spPr>
          <a:xfrm>
            <a:off x="6547396" y="1225971"/>
            <a:ext cx="2070600" cy="20706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rgbClr val="FFFFFF"/>
              </a:solidFill>
              <a:latin typeface="Calibri"/>
              <a:ea typeface="Calibri"/>
              <a:cs typeface="Calibri"/>
              <a:sym typeface="Calibri"/>
            </a:endParaRPr>
          </a:p>
        </p:txBody>
      </p:sp>
      <p:sp>
        <p:nvSpPr>
          <p:cNvPr id="342" name="Google Shape;342;p40"/>
          <p:cNvSpPr/>
          <p:nvPr/>
        </p:nvSpPr>
        <p:spPr>
          <a:xfrm flipH="1" rot="10800000">
            <a:off x="6755609" y="1433536"/>
            <a:ext cx="1655100" cy="1655100"/>
          </a:xfrm>
          <a:prstGeom prst="blockArc">
            <a:avLst>
              <a:gd fmla="val 750166" name="adj1"/>
              <a:gd fmla="val 16195235" name="adj2"/>
              <a:gd fmla="val 11901" name="adj3"/>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0"/>
          <p:cNvSpPr/>
          <p:nvPr/>
        </p:nvSpPr>
        <p:spPr>
          <a:xfrm flipH="1" rot="10800000">
            <a:off x="6950507" y="1628339"/>
            <a:ext cx="1265400" cy="1265400"/>
          </a:xfrm>
          <a:prstGeom prst="blockArc">
            <a:avLst>
              <a:gd fmla="val 17921843" name="adj1"/>
              <a:gd fmla="val 16192946" name="adj2"/>
              <a:gd fmla="val 15569" name="adj3"/>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0"/>
          <p:cNvSpPr/>
          <p:nvPr/>
        </p:nvSpPr>
        <p:spPr>
          <a:xfrm flipH="1" rot="10800000">
            <a:off x="6560824" y="1239533"/>
            <a:ext cx="2043900" cy="2043600"/>
          </a:xfrm>
          <a:prstGeom prst="blockArc">
            <a:avLst>
              <a:gd fmla="val 6064074" name="adj1"/>
              <a:gd fmla="val 16196780" name="adj2"/>
              <a:gd fmla="val 9536" name="adj3"/>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0"/>
          <p:cNvSpPr txBox="1"/>
          <p:nvPr/>
        </p:nvSpPr>
        <p:spPr>
          <a:xfrm>
            <a:off x="6331250" y="3820725"/>
            <a:ext cx="815100" cy="28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accent1"/>
                </a:solidFill>
                <a:latin typeface="Fira Sans Extra Condensed Medium"/>
                <a:ea typeface="Fira Sans Extra Condensed Medium"/>
                <a:cs typeface="Fira Sans Extra Condensed Medium"/>
                <a:sym typeface="Fira Sans Extra Condensed Medium"/>
              </a:rPr>
              <a:t>Mercury</a:t>
            </a:r>
            <a:endParaRPr sz="1600">
              <a:solidFill>
                <a:schemeClr val="accent1"/>
              </a:solidFill>
              <a:latin typeface="Fira Sans Extra Condensed Medium"/>
              <a:ea typeface="Fira Sans Extra Condensed Medium"/>
              <a:cs typeface="Fira Sans Extra Condensed Medium"/>
              <a:sym typeface="Fira Sans Extra Condensed Medium"/>
            </a:endParaRPr>
          </a:p>
        </p:txBody>
      </p:sp>
      <p:sp>
        <p:nvSpPr>
          <p:cNvPr id="346" name="Google Shape;346;p40"/>
          <p:cNvSpPr txBox="1"/>
          <p:nvPr/>
        </p:nvSpPr>
        <p:spPr>
          <a:xfrm>
            <a:off x="7175650" y="3820725"/>
            <a:ext cx="815100" cy="28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accent3"/>
                </a:solidFill>
                <a:latin typeface="Fira Sans Extra Condensed Medium"/>
                <a:ea typeface="Fira Sans Extra Condensed Medium"/>
                <a:cs typeface="Fira Sans Extra Condensed Medium"/>
                <a:sym typeface="Fira Sans Extra Condensed Medium"/>
              </a:rPr>
              <a:t>Mars</a:t>
            </a:r>
            <a:endParaRPr sz="1600">
              <a:solidFill>
                <a:schemeClr val="accent3"/>
              </a:solidFill>
              <a:latin typeface="Fira Sans Extra Condensed Medium"/>
              <a:ea typeface="Fira Sans Extra Condensed Medium"/>
              <a:cs typeface="Fira Sans Extra Condensed Medium"/>
              <a:sym typeface="Fira Sans Extra Condensed Medium"/>
            </a:endParaRPr>
          </a:p>
        </p:txBody>
      </p:sp>
      <p:sp>
        <p:nvSpPr>
          <p:cNvPr id="347" name="Google Shape;347;p40"/>
          <p:cNvSpPr txBox="1"/>
          <p:nvPr/>
        </p:nvSpPr>
        <p:spPr>
          <a:xfrm>
            <a:off x="8023325" y="3820725"/>
            <a:ext cx="815100" cy="28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accent4"/>
                </a:solidFill>
                <a:latin typeface="Fira Sans Extra Condensed Medium"/>
                <a:ea typeface="Fira Sans Extra Condensed Medium"/>
                <a:cs typeface="Fira Sans Extra Condensed Medium"/>
                <a:sym typeface="Fira Sans Extra Condensed Medium"/>
              </a:rPr>
              <a:t>Jupiter</a:t>
            </a:r>
            <a:endParaRPr sz="1600">
              <a:solidFill>
                <a:schemeClr val="accent4"/>
              </a:solidFill>
              <a:latin typeface="Fira Sans Extra Condensed Medium"/>
              <a:ea typeface="Fira Sans Extra Condensed Medium"/>
              <a:cs typeface="Fira Sans Extra Condensed Medium"/>
              <a:sym typeface="Fira Sans Extra Condensed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1" name="Shape 351"/>
        <p:cNvGrpSpPr/>
        <p:nvPr/>
      </p:nvGrpSpPr>
      <p:grpSpPr>
        <a:xfrm>
          <a:off x="0" y="0"/>
          <a:ext cx="0" cy="0"/>
          <a:chOff x="0" y="0"/>
          <a:chExt cx="0" cy="0"/>
        </a:xfrm>
      </p:grpSpPr>
      <p:sp>
        <p:nvSpPr>
          <p:cNvPr id="352" name="Google Shape;352;p41"/>
          <p:cNvSpPr txBox="1"/>
          <p:nvPr>
            <p:ph type="title"/>
          </p:nvPr>
        </p:nvSpPr>
        <p:spPr>
          <a:xfrm>
            <a:off x="457200" y="411475"/>
            <a:ext cx="8229600" cy="48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Big Data Infographics</a:t>
            </a:r>
            <a:endParaRPr>
              <a:solidFill>
                <a:schemeClr val="dk1"/>
              </a:solidFill>
            </a:endParaRPr>
          </a:p>
        </p:txBody>
      </p:sp>
      <p:sp>
        <p:nvSpPr>
          <p:cNvPr id="353" name="Google Shape;353;p41"/>
          <p:cNvSpPr/>
          <p:nvPr/>
        </p:nvSpPr>
        <p:spPr>
          <a:xfrm>
            <a:off x="2530895" y="2168902"/>
            <a:ext cx="35" cy="1266"/>
          </a:xfrm>
          <a:custGeom>
            <a:rect b="b" l="l" r="r" t="t"/>
            <a:pathLst>
              <a:path extrusionOk="0" h="36" w="1">
                <a:moveTo>
                  <a:pt x="1" y="36"/>
                </a:moveTo>
                <a:lnTo>
                  <a:pt x="1" y="0"/>
                </a:lnTo>
                <a:lnTo>
                  <a:pt x="1" y="36"/>
                </a:lnTo>
                <a:close/>
              </a:path>
            </a:pathLst>
          </a:custGeom>
          <a:solidFill>
            <a:srgbClr val="00AB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1"/>
          <p:cNvSpPr/>
          <p:nvPr/>
        </p:nvSpPr>
        <p:spPr>
          <a:xfrm>
            <a:off x="2460652" y="2040720"/>
            <a:ext cx="7418" cy="12340"/>
          </a:xfrm>
          <a:custGeom>
            <a:rect b="b" l="l" r="r" t="t"/>
            <a:pathLst>
              <a:path extrusionOk="0" h="351" w="211">
                <a:moveTo>
                  <a:pt x="211" y="351"/>
                </a:moveTo>
                <a:lnTo>
                  <a:pt x="0" y="0"/>
                </a:lnTo>
                <a:lnTo>
                  <a:pt x="211" y="351"/>
                </a:lnTo>
                <a:close/>
              </a:path>
            </a:pathLst>
          </a:custGeom>
          <a:solidFill>
            <a:srgbClr val="00AB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1"/>
          <p:cNvSpPr/>
          <p:nvPr/>
        </p:nvSpPr>
        <p:spPr>
          <a:xfrm>
            <a:off x="2468035" y="2054255"/>
            <a:ext cx="7453" cy="12375"/>
          </a:xfrm>
          <a:custGeom>
            <a:rect b="b" l="l" r="r" t="t"/>
            <a:pathLst>
              <a:path extrusionOk="0" h="352" w="212">
                <a:moveTo>
                  <a:pt x="211" y="352"/>
                </a:moveTo>
                <a:lnTo>
                  <a:pt x="1" y="1"/>
                </a:lnTo>
                <a:lnTo>
                  <a:pt x="211" y="352"/>
                </a:lnTo>
                <a:close/>
              </a:path>
            </a:pathLst>
          </a:custGeom>
          <a:solidFill>
            <a:srgbClr val="00AB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1"/>
          <p:cNvSpPr/>
          <p:nvPr/>
        </p:nvSpPr>
        <p:spPr>
          <a:xfrm>
            <a:off x="1655770" y="1434300"/>
            <a:ext cx="795052" cy="591666"/>
          </a:xfrm>
          <a:custGeom>
            <a:rect b="b" l="l" r="r" t="t"/>
            <a:pathLst>
              <a:path extrusionOk="0" h="16829" w="22614">
                <a:moveTo>
                  <a:pt x="22614" y="16829"/>
                </a:moveTo>
                <a:lnTo>
                  <a:pt x="21948" y="15812"/>
                </a:lnTo>
                <a:lnTo>
                  <a:pt x="20300" y="13533"/>
                </a:lnTo>
                <a:lnTo>
                  <a:pt x="18302" y="11079"/>
                </a:lnTo>
                <a:lnTo>
                  <a:pt x="15883" y="8590"/>
                </a:lnTo>
                <a:lnTo>
                  <a:pt x="13078" y="6171"/>
                </a:lnTo>
                <a:lnTo>
                  <a:pt x="9852" y="3927"/>
                </a:lnTo>
                <a:lnTo>
                  <a:pt x="6241" y="2034"/>
                </a:lnTo>
                <a:lnTo>
                  <a:pt x="2174" y="526"/>
                </a:lnTo>
                <a:lnTo>
                  <a:pt x="1" y="0"/>
                </a:lnTo>
                <a:lnTo>
                  <a:pt x="1" y="0"/>
                </a:lnTo>
                <a:lnTo>
                  <a:pt x="2174" y="526"/>
                </a:lnTo>
                <a:lnTo>
                  <a:pt x="6241" y="2034"/>
                </a:lnTo>
                <a:lnTo>
                  <a:pt x="9852" y="3927"/>
                </a:lnTo>
                <a:lnTo>
                  <a:pt x="13078" y="6171"/>
                </a:lnTo>
                <a:lnTo>
                  <a:pt x="15883" y="8590"/>
                </a:lnTo>
                <a:lnTo>
                  <a:pt x="18302" y="11079"/>
                </a:lnTo>
                <a:lnTo>
                  <a:pt x="20300" y="13533"/>
                </a:lnTo>
                <a:lnTo>
                  <a:pt x="21948" y="15812"/>
                </a:lnTo>
                <a:lnTo>
                  <a:pt x="22614" y="16829"/>
                </a:lnTo>
                <a:close/>
              </a:path>
            </a:pathLst>
          </a:custGeom>
          <a:solidFill>
            <a:srgbClr val="00AB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1"/>
          <p:cNvSpPr/>
          <p:nvPr/>
        </p:nvSpPr>
        <p:spPr>
          <a:xfrm>
            <a:off x="2475453" y="2066595"/>
            <a:ext cx="35755" cy="62897"/>
          </a:xfrm>
          <a:custGeom>
            <a:rect b="b" l="l" r="r" t="t"/>
            <a:pathLst>
              <a:path extrusionOk="0" h="1789" w="1017">
                <a:moveTo>
                  <a:pt x="1017" y="1789"/>
                </a:moveTo>
                <a:lnTo>
                  <a:pt x="596" y="1017"/>
                </a:lnTo>
                <a:lnTo>
                  <a:pt x="0" y="1"/>
                </a:lnTo>
                <a:lnTo>
                  <a:pt x="596" y="1017"/>
                </a:lnTo>
                <a:lnTo>
                  <a:pt x="1017" y="1789"/>
                </a:lnTo>
                <a:close/>
              </a:path>
            </a:pathLst>
          </a:custGeom>
          <a:solidFill>
            <a:srgbClr val="00AB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1"/>
          <p:cNvSpPr/>
          <p:nvPr/>
        </p:nvSpPr>
        <p:spPr>
          <a:xfrm>
            <a:off x="2450773" y="2025919"/>
            <a:ext cx="8684" cy="13606"/>
          </a:xfrm>
          <a:custGeom>
            <a:rect b="b" l="l" r="r" t="t"/>
            <a:pathLst>
              <a:path extrusionOk="0" h="387" w="247">
                <a:moveTo>
                  <a:pt x="246" y="386"/>
                </a:moveTo>
                <a:lnTo>
                  <a:pt x="1" y="1"/>
                </a:lnTo>
                <a:lnTo>
                  <a:pt x="246" y="386"/>
                </a:lnTo>
                <a:close/>
              </a:path>
            </a:pathLst>
          </a:custGeom>
          <a:solidFill>
            <a:srgbClr val="00AB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1"/>
          <p:cNvSpPr/>
          <p:nvPr/>
        </p:nvSpPr>
        <p:spPr>
          <a:xfrm>
            <a:off x="2516129" y="2139335"/>
            <a:ext cx="2496" cy="4957"/>
          </a:xfrm>
          <a:custGeom>
            <a:rect b="b" l="l" r="r" t="t"/>
            <a:pathLst>
              <a:path extrusionOk="0" h="141" w="71">
                <a:moveTo>
                  <a:pt x="70" y="140"/>
                </a:moveTo>
                <a:lnTo>
                  <a:pt x="0" y="0"/>
                </a:lnTo>
                <a:lnTo>
                  <a:pt x="70" y="140"/>
                </a:lnTo>
                <a:close/>
              </a:path>
            </a:pathLst>
          </a:custGeom>
          <a:solidFill>
            <a:srgbClr val="00AB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1"/>
          <p:cNvSpPr/>
          <p:nvPr/>
        </p:nvSpPr>
        <p:spPr>
          <a:xfrm>
            <a:off x="2522282" y="2152870"/>
            <a:ext cx="2496" cy="3727"/>
          </a:xfrm>
          <a:custGeom>
            <a:rect b="b" l="l" r="r" t="t"/>
            <a:pathLst>
              <a:path extrusionOk="0" h="106" w="71">
                <a:moveTo>
                  <a:pt x="70" y="106"/>
                </a:moveTo>
                <a:lnTo>
                  <a:pt x="0" y="1"/>
                </a:lnTo>
                <a:lnTo>
                  <a:pt x="70" y="106"/>
                </a:lnTo>
                <a:close/>
              </a:path>
            </a:pathLst>
          </a:custGeom>
          <a:solidFill>
            <a:srgbClr val="00AB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1"/>
          <p:cNvSpPr/>
          <p:nvPr/>
        </p:nvSpPr>
        <p:spPr>
          <a:xfrm>
            <a:off x="2519821" y="2145487"/>
            <a:ext cx="2496" cy="4957"/>
          </a:xfrm>
          <a:custGeom>
            <a:rect b="b" l="l" r="r" t="t"/>
            <a:pathLst>
              <a:path extrusionOk="0" h="141" w="71">
                <a:moveTo>
                  <a:pt x="70" y="141"/>
                </a:moveTo>
                <a:lnTo>
                  <a:pt x="0" y="0"/>
                </a:lnTo>
                <a:lnTo>
                  <a:pt x="70" y="141"/>
                </a:lnTo>
                <a:close/>
              </a:path>
            </a:pathLst>
          </a:custGeom>
          <a:solidFill>
            <a:srgbClr val="00AB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1"/>
          <p:cNvSpPr/>
          <p:nvPr/>
        </p:nvSpPr>
        <p:spPr>
          <a:xfrm>
            <a:off x="2525973" y="2159058"/>
            <a:ext cx="1266" cy="2496"/>
          </a:xfrm>
          <a:custGeom>
            <a:rect b="b" l="l" r="r" t="t"/>
            <a:pathLst>
              <a:path extrusionOk="0" h="71" w="36">
                <a:moveTo>
                  <a:pt x="36" y="70"/>
                </a:moveTo>
                <a:lnTo>
                  <a:pt x="1" y="0"/>
                </a:lnTo>
                <a:lnTo>
                  <a:pt x="36" y="70"/>
                </a:lnTo>
                <a:close/>
              </a:path>
            </a:pathLst>
          </a:custGeom>
          <a:solidFill>
            <a:srgbClr val="00AB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1"/>
          <p:cNvSpPr/>
          <p:nvPr/>
        </p:nvSpPr>
        <p:spPr>
          <a:xfrm>
            <a:off x="2529665" y="2166441"/>
            <a:ext cx="35" cy="2496"/>
          </a:xfrm>
          <a:custGeom>
            <a:rect b="b" l="l" r="r" t="t"/>
            <a:pathLst>
              <a:path extrusionOk="0" h="71" w="1">
                <a:moveTo>
                  <a:pt x="1" y="70"/>
                </a:moveTo>
                <a:lnTo>
                  <a:pt x="1" y="0"/>
                </a:lnTo>
                <a:lnTo>
                  <a:pt x="1" y="70"/>
                </a:lnTo>
                <a:close/>
              </a:path>
            </a:pathLst>
          </a:custGeom>
          <a:solidFill>
            <a:srgbClr val="00AB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1"/>
          <p:cNvSpPr/>
          <p:nvPr/>
        </p:nvSpPr>
        <p:spPr>
          <a:xfrm>
            <a:off x="2511172" y="2130686"/>
            <a:ext cx="3727" cy="6188"/>
          </a:xfrm>
          <a:custGeom>
            <a:rect b="b" l="l" r="r" t="t"/>
            <a:pathLst>
              <a:path extrusionOk="0" h="176" w="106">
                <a:moveTo>
                  <a:pt x="106" y="176"/>
                </a:moveTo>
                <a:lnTo>
                  <a:pt x="1" y="1"/>
                </a:lnTo>
                <a:lnTo>
                  <a:pt x="106" y="176"/>
                </a:lnTo>
                <a:close/>
              </a:path>
            </a:pathLst>
          </a:custGeom>
          <a:solidFill>
            <a:srgbClr val="00AB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1"/>
          <p:cNvSpPr/>
          <p:nvPr/>
        </p:nvSpPr>
        <p:spPr>
          <a:xfrm>
            <a:off x="2527204" y="2163980"/>
            <a:ext cx="1266" cy="2496"/>
          </a:xfrm>
          <a:custGeom>
            <a:rect b="b" l="l" r="r" t="t"/>
            <a:pathLst>
              <a:path extrusionOk="0" h="71" w="36">
                <a:moveTo>
                  <a:pt x="36" y="70"/>
                </a:moveTo>
                <a:lnTo>
                  <a:pt x="1" y="0"/>
                </a:lnTo>
                <a:lnTo>
                  <a:pt x="36" y="70"/>
                </a:lnTo>
                <a:close/>
              </a:path>
            </a:pathLst>
          </a:custGeom>
          <a:solidFill>
            <a:srgbClr val="00AB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1"/>
          <p:cNvSpPr/>
          <p:nvPr/>
        </p:nvSpPr>
        <p:spPr>
          <a:xfrm>
            <a:off x="1655770" y="1229688"/>
            <a:ext cx="2290195" cy="1577763"/>
          </a:xfrm>
          <a:custGeom>
            <a:rect b="b" l="l" r="r" t="t"/>
            <a:pathLst>
              <a:path extrusionOk="0" h="44877" w="65141">
                <a:moveTo>
                  <a:pt x="20616" y="0"/>
                </a:moveTo>
                <a:lnTo>
                  <a:pt x="15953" y="456"/>
                </a:lnTo>
                <a:lnTo>
                  <a:pt x="11290" y="1368"/>
                </a:lnTo>
                <a:lnTo>
                  <a:pt x="6697" y="2770"/>
                </a:lnTo>
                <a:lnTo>
                  <a:pt x="2174" y="4663"/>
                </a:lnTo>
                <a:lnTo>
                  <a:pt x="1" y="5820"/>
                </a:lnTo>
                <a:lnTo>
                  <a:pt x="2174" y="6346"/>
                </a:lnTo>
                <a:lnTo>
                  <a:pt x="6241" y="7854"/>
                </a:lnTo>
                <a:lnTo>
                  <a:pt x="9852" y="9747"/>
                </a:lnTo>
                <a:lnTo>
                  <a:pt x="13078" y="11991"/>
                </a:lnTo>
                <a:lnTo>
                  <a:pt x="15883" y="14410"/>
                </a:lnTo>
                <a:lnTo>
                  <a:pt x="18302" y="16899"/>
                </a:lnTo>
                <a:lnTo>
                  <a:pt x="20300" y="19353"/>
                </a:lnTo>
                <a:lnTo>
                  <a:pt x="21948" y="21632"/>
                </a:lnTo>
                <a:lnTo>
                  <a:pt x="22614" y="22649"/>
                </a:lnTo>
                <a:lnTo>
                  <a:pt x="22859" y="23034"/>
                </a:lnTo>
                <a:lnTo>
                  <a:pt x="22859" y="23069"/>
                </a:lnTo>
                <a:lnTo>
                  <a:pt x="23070" y="23420"/>
                </a:lnTo>
                <a:lnTo>
                  <a:pt x="23070" y="23455"/>
                </a:lnTo>
                <a:lnTo>
                  <a:pt x="23280" y="23806"/>
                </a:lnTo>
                <a:lnTo>
                  <a:pt x="23876" y="24822"/>
                </a:lnTo>
                <a:lnTo>
                  <a:pt x="24297" y="25594"/>
                </a:lnTo>
                <a:lnTo>
                  <a:pt x="24402" y="25769"/>
                </a:lnTo>
                <a:lnTo>
                  <a:pt x="24402" y="25839"/>
                </a:lnTo>
                <a:lnTo>
                  <a:pt x="24507" y="25979"/>
                </a:lnTo>
                <a:lnTo>
                  <a:pt x="24507" y="26049"/>
                </a:lnTo>
                <a:lnTo>
                  <a:pt x="24577" y="26190"/>
                </a:lnTo>
                <a:lnTo>
                  <a:pt x="24612" y="26225"/>
                </a:lnTo>
                <a:lnTo>
                  <a:pt x="24682" y="26330"/>
                </a:lnTo>
                <a:lnTo>
                  <a:pt x="24682" y="26400"/>
                </a:lnTo>
                <a:lnTo>
                  <a:pt x="24753" y="26470"/>
                </a:lnTo>
                <a:lnTo>
                  <a:pt x="24753" y="26540"/>
                </a:lnTo>
                <a:lnTo>
                  <a:pt x="24788" y="26575"/>
                </a:lnTo>
                <a:lnTo>
                  <a:pt x="24788" y="26610"/>
                </a:lnTo>
                <a:lnTo>
                  <a:pt x="24788" y="26680"/>
                </a:lnTo>
                <a:lnTo>
                  <a:pt x="24788" y="26715"/>
                </a:lnTo>
                <a:lnTo>
                  <a:pt x="30467" y="38215"/>
                </a:lnTo>
                <a:lnTo>
                  <a:pt x="30713" y="38671"/>
                </a:lnTo>
                <a:lnTo>
                  <a:pt x="31554" y="39267"/>
                </a:lnTo>
                <a:lnTo>
                  <a:pt x="32080" y="39372"/>
                </a:lnTo>
                <a:lnTo>
                  <a:pt x="44736" y="41230"/>
                </a:lnTo>
                <a:lnTo>
                  <a:pt x="45052" y="41265"/>
                </a:lnTo>
                <a:lnTo>
                  <a:pt x="45613" y="41546"/>
                </a:lnTo>
                <a:lnTo>
                  <a:pt x="46244" y="42142"/>
                </a:lnTo>
                <a:lnTo>
                  <a:pt x="46594" y="43228"/>
                </a:lnTo>
                <a:lnTo>
                  <a:pt x="46419" y="44105"/>
                </a:lnTo>
                <a:lnTo>
                  <a:pt x="46139" y="44631"/>
                </a:lnTo>
                <a:lnTo>
                  <a:pt x="45928" y="44876"/>
                </a:lnTo>
                <a:lnTo>
                  <a:pt x="46349" y="44666"/>
                </a:lnTo>
                <a:lnTo>
                  <a:pt x="49224" y="43088"/>
                </a:lnTo>
                <a:lnTo>
                  <a:pt x="51923" y="41335"/>
                </a:lnTo>
                <a:lnTo>
                  <a:pt x="55009" y="38951"/>
                </a:lnTo>
                <a:lnTo>
                  <a:pt x="58199" y="35936"/>
                </a:lnTo>
                <a:lnTo>
                  <a:pt x="60548" y="33201"/>
                </a:lnTo>
                <a:lnTo>
                  <a:pt x="62020" y="31203"/>
                </a:lnTo>
                <a:lnTo>
                  <a:pt x="63388" y="29029"/>
                </a:lnTo>
                <a:lnTo>
                  <a:pt x="64615" y="26645"/>
                </a:lnTo>
                <a:lnTo>
                  <a:pt x="65141" y="25418"/>
                </a:lnTo>
                <a:lnTo>
                  <a:pt x="63949" y="23245"/>
                </a:lnTo>
                <a:lnTo>
                  <a:pt x="61249" y="19178"/>
                </a:lnTo>
                <a:lnTo>
                  <a:pt x="58164" y="15461"/>
                </a:lnTo>
                <a:lnTo>
                  <a:pt x="54798" y="12131"/>
                </a:lnTo>
                <a:lnTo>
                  <a:pt x="51152" y="9186"/>
                </a:lnTo>
                <a:lnTo>
                  <a:pt x="47260" y="6626"/>
                </a:lnTo>
                <a:lnTo>
                  <a:pt x="43159" y="4453"/>
                </a:lnTo>
                <a:lnTo>
                  <a:pt x="38846" y="2700"/>
                </a:lnTo>
                <a:lnTo>
                  <a:pt x="34429" y="1368"/>
                </a:lnTo>
                <a:lnTo>
                  <a:pt x="29906" y="491"/>
                </a:lnTo>
                <a:lnTo>
                  <a:pt x="252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1"/>
          <p:cNvSpPr/>
          <p:nvPr/>
        </p:nvSpPr>
        <p:spPr>
          <a:xfrm>
            <a:off x="2896984" y="2124534"/>
            <a:ext cx="1247423" cy="2062163"/>
          </a:xfrm>
          <a:custGeom>
            <a:rect b="b" l="l" r="r" t="t"/>
            <a:pathLst>
              <a:path extrusionOk="0" h="58655" w="35481">
                <a:moveTo>
                  <a:pt x="29976" y="0"/>
                </a:moveTo>
                <a:lnTo>
                  <a:pt x="29415" y="1227"/>
                </a:lnTo>
                <a:lnTo>
                  <a:pt x="28188" y="3611"/>
                </a:lnTo>
                <a:lnTo>
                  <a:pt x="26821" y="5785"/>
                </a:lnTo>
                <a:lnTo>
                  <a:pt x="25348" y="7784"/>
                </a:lnTo>
                <a:lnTo>
                  <a:pt x="22999" y="10518"/>
                </a:lnTo>
                <a:lnTo>
                  <a:pt x="19809" y="13533"/>
                </a:lnTo>
                <a:lnTo>
                  <a:pt x="16723" y="15917"/>
                </a:lnTo>
                <a:lnTo>
                  <a:pt x="14024" y="17670"/>
                </a:lnTo>
                <a:lnTo>
                  <a:pt x="11149" y="19248"/>
                </a:lnTo>
                <a:lnTo>
                  <a:pt x="10728" y="19458"/>
                </a:lnTo>
                <a:lnTo>
                  <a:pt x="1543" y="28398"/>
                </a:lnTo>
                <a:lnTo>
                  <a:pt x="1192" y="28784"/>
                </a:lnTo>
                <a:lnTo>
                  <a:pt x="877" y="29766"/>
                </a:lnTo>
                <a:lnTo>
                  <a:pt x="947" y="30292"/>
                </a:lnTo>
                <a:lnTo>
                  <a:pt x="3121" y="42878"/>
                </a:lnTo>
                <a:lnTo>
                  <a:pt x="3156" y="43229"/>
                </a:lnTo>
                <a:lnTo>
                  <a:pt x="3086" y="43825"/>
                </a:lnTo>
                <a:lnTo>
                  <a:pt x="2700" y="44596"/>
                </a:lnTo>
                <a:lnTo>
                  <a:pt x="1753" y="45262"/>
                </a:lnTo>
                <a:lnTo>
                  <a:pt x="912" y="45402"/>
                </a:lnTo>
                <a:lnTo>
                  <a:pt x="281" y="45297"/>
                </a:lnTo>
                <a:lnTo>
                  <a:pt x="0" y="45157"/>
                </a:lnTo>
                <a:lnTo>
                  <a:pt x="211" y="45437"/>
                </a:lnTo>
                <a:lnTo>
                  <a:pt x="2735" y="48312"/>
                </a:lnTo>
                <a:lnTo>
                  <a:pt x="6206" y="51538"/>
                </a:lnTo>
                <a:lnTo>
                  <a:pt x="9151" y="53781"/>
                </a:lnTo>
                <a:lnTo>
                  <a:pt x="12587" y="55955"/>
                </a:lnTo>
                <a:lnTo>
                  <a:pt x="16548" y="57883"/>
                </a:lnTo>
                <a:lnTo>
                  <a:pt x="18687" y="58655"/>
                </a:lnTo>
                <a:lnTo>
                  <a:pt x="20264" y="57287"/>
                </a:lnTo>
                <a:lnTo>
                  <a:pt x="23174" y="54342"/>
                </a:lnTo>
                <a:lnTo>
                  <a:pt x="25769" y="51187"/>
                </a:lnTo>
                <a:lnTo>
                  <a:pt x="28083" y="47856"/>
                </a:lnTo>
                <a:lnTo>
                  <a:pt x="30081" y="44386"/>
                </a:lnTo>
                <a:lnTo>
                  <a:pt x="31764" y="40774"/>
                </a:lnTo>
                <a:lnTo>
                  <a:pt x="33166" y="37058"/>
                </a:lnTo>
                <a:lnTo>
                  <a:pt x="34218" y="33237"/>
                </a:lnTo>
                <a:lnTo>
                  <a:pt x="34954" y="29345"/>
                </a:lnTo>
                <a:lnTo>
                  <a:pt x="35375" y="25418"/>
                </a:lnTo>
                <a:lnTo>
                  <a:pt x="35480" y="21422"/>
                </a:lnTo>
                <a:lnTo>
                  <a:pt x="35235" y="17460"/>
                </a:lnTo>
                <a:lnTo>
                  <a:pt x="34674" y="13463"/>
                </a:lnTo>
                <a:lnTo>
                  <a:pt x="33762" y="9536"/>
                </a:lnTo>
                <a:lnTo>
                  <a:pt x="32500" y="5645"/>
                </a:lnTo>
                <a:lnTo>
                  <a:pt x="30922" y="1858"/>
                </a:lnTo>
                <a:lnTo>
                  <a:pt x="299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1"/>
          <p:cNvSpPr/>
          <p:nvPr/>
        </p:nvSpPr>
        <p:spPr>
          <a:xfrm>
            <a:off x="1838199" y="3495157"/>
            <a:ext cx="1715791" cy="1093363"/>
          </a:xfrm>
          <a:custGeom>
            <a:rect b="b" l="l" r="r" t="t"/>
            <a:pathLst>
              <a:path extrusionOk="0" h="31099" w="48803">
                <a:moveTo>
                  <a:pt x="17285" y="0"/>
                </a:moveTo>
                <a:lnTo>
                  <a:pt x="16794" y="211"/>
                </a:lnTo>
                <a:lnTo>
                  <a:pt x="5470" y="6171"/>
                </a:lnTo>
                <a:lnTo>
                  <a:pt x="5154" y="6311"/>
                </a:lnTo>
                <a:lnTo>
                  <a:pt x="4558" y="6416"/>
                </a:lnTo>
                <a:lnTo>
                  <a:pt x="3717" y="6276"/>
                </a:lnTo>
                <a:lnTo>
                  <a:pt x="2770" y="5610"/>
                </a:lnTo>
                <a:lnTo>
                  <a:pt x="2385" y="4839"/>
                </a:lnTo>
                <a:lnTo>
                  <a:pt x="2314" y="4243"/>
                </a:lnTo>
                <a:lnTo>
                  <a:pt x="2350" y="3892"/>
                </a:lnTo>
                <a:lnTo>
                  <a:pt x="2209" y="4278"/>
                </a:lnTo>
                <a:lnTo>
                  <a:pt x="1403" y="7012"/>
                </a:lnTo>
                <a:lnTo>
                  <a:pt x="772" y="9747"/>
                </a:lnTo>
                <a:lnTo>
                  <a:pt x="246" y="13113"/>
                </a:lnTo>
                <a:lnTo>
                  <a:pt x="1" y="17039"/>
                </a:lnTo>
                <a:lnTo>
                  <a:pt x="106" y="21352"/>
                </a:lnTo>
                <a:lnTo>
                  <a:pt x="597" y="24752"/>
                </a:lnTo>
                <a:lnTo>
                  <a:pt x="1122" y="27066"/>
                </a:lnTo>
                <a:lnTo>
                  <a:pt x="1438" y="28223"/>
                </a:lnTo>
                <a:lnTo>
                  <a:pt x="2981" y="28784"/>
                </a:lnTo>
                <a:lnTo>
                  <a:pt x="6031" y="29661"/>
                </a:lnTo>
                <a:lnTo>
                  <a:pt x="9151" y="30327"/>
                </a:lnTo>
                <a:lnTo>
                  <a:pt x="12271" y="30783"/>
                </a:lnTo>
                <a:lnTo>
                  <a:pt x="15392" y="31063"/>
                </a:lnTo>
                <a:lnTo>
                  <a:pt x="18512" y="31098"/>
                </a:lnTo>
                <a:lnTo>
                  <a:pt x="21632" y="30958"/>
                </a:lnTo>
                <a:lnTo>
                  <a:pt x="24752" y="30607"/>
                </a:lnTo>
                <a:lnTo>
                  <a:pt x="27802" y="30046"/>
                </a:lnTo>
                <a:lnTo>
                  <a:pt x="30853" y="29310"/>
                </a:lnTo>
                <a:lnTo>
                  <a:pt x="33833" y="28328"/>
                </a:lnTo>
                <a:lnTo>
                  <a:pt x="36742" y="27206"/>
                </a:lnTo>
                <a:lnTo>
                  <a:pt x="39582" y="25874"/>
                </a:lnTo>
                <a:lnTo>
                  <a:pt x="42352" y="24332"/>
                </a:lnTo>
                <a:lnTo>
                  <a:pt x="45016" y="22614"/>
                </a:lnTo>
                <a:lnTo>
                  <a:pt x="47576" y="20685"/>
                </a:lnTo>
                <a:lnTo>
                  <a:pt x="48803" y="19669"/>
                </a:lnTo>
                <a:lnTo>
                  <a:pt x="46664" y="18897"/>
                </a:lnTo>
                <a:lnTo>
                  <a:pt x="42703" y="16969"/>
                </a:lnTo>
                <a:lnTo>
                  <a:pt x="39267" y="14795"/>
                </a:lnTo>
                <a:lnTo>
                  <a:pt x="36322" y="12552"/>
                </a:lnTo>
                <a:lnTo>
                  <a:pt x="32851" y="9326"/>
                </a:lnTo>
                <a:lnTo>
                  <a:pt x="30327" y="6451"/>
                </a:lnTo>
                <a:lnTo>
                  <a:pt x="30116" y="6171"/>
                </a:lnTo>
                <a:lnTo>
                  <a:pt x="18792" y="211"/>
                </a:lnTo>
                <a:lnTo>
                  <a:pt x="1830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1"/>
          <p:cNvSpPr/>
          <p:nvPr/>
        </p:nvSpPr>
        <p:spPr>
          <a:xfrm>
            <a:off x="783140" y="2596619"/>
            <a:ext cx="1215360" cy="1890841"/>
          </a:xfrm>
          <a:custGeom>
            <a:rect b="b" l="l" r="r" t="t"/>
            <a:pathLst>
              <a:path extrusionOk="0" h="53782" w="34569">
                <a:moveTo>
                  <a:pt x="12130" y="0"/>
                </a:moveTo>
                <a:lnTo>
                  <a:pt x="7643" y="210"/>
                </a:lnTo>
                <a:lnTo>
                  <a:pt x="4102" y="806"/>
                </a:lnTo>
                <a:lnTo>
                  <a:pt x="1718" y="1402"/>
                </a:lnTo>
                <a:lnTo>
                  <a:pt x="526" y="1788"/>
                </a:lnTo>
                <a:lnTo>
                  <a:pt x="245" y="3892"/>
                </a:lnTo>
                <a:lnTo>
                  <a:pt x="0" y="8099"/>
                </a:lnTo>
                <a:lnTo>
                  <a:pt x="105" y="12236"/>
                </a:lnTo>
                <a:lnTo>
                  <a:pt x="561" y="16303"/>
                </a:lnTo>
                <a:lnTo>
                  <a:pt x="1367" y="20299"/>
                </a:lnTo>
                <a:lnTo>
                  <a:pt x="2489" y="24191"/>
                </a:lnTo>
                <a:lnTo>
                  <a:pt x="3962" y="27942"/>
                </a:lnTo>
                <a:lnTo>
                  <a:pt x="5715" y="31554"/>
                </a:lnTo>
                <a:lnTo>
                  <a:pt x="7783" y="35024"/>
                </a:lnTo>
                <a:lnTo>
                  <a:pt x="10132" y="38285"/>
                </a:lnTo>
                <a:lnTo>
                  <a:pt x="12726" y="41370"/>
                </a:lnTo>
                <a:lnTo>
                  <a:pt x="15601" y="44210"/>
                </a:lnTo>
                <a:lnTo>
                  <a:pt x="18722" y="46839"/>
                </a:lnTo>
                <a:lnTo>
                  <a:pt x="22087" y="49188"/>
                </a:lnTo>
                <a:lnTo>
                  <a:pt x="25663" y="51257"/>
                </a:lnTo>
                <a:lnTo>
                  <a:pt x="29450" y="53045"/>
                </a:lnTo>
                <a:lnTo>
                  <a:pt x="31448" y="53781"/>
                </a:lnTo>
                <a:lnTo>
                  <a:pt x="31132" y="52624"/>
                </a:lnTo>
                <a:lnTo>
                  <a:pt x="30607" y="50310"/>
                </a:lnTo>
                <a:lnTo>
                  <a:pt x="30116" y="46910"/>
                </a:lnTo>
                <a:lnTo>
                  <a:pt x="30011" y="42597"/>
                </a:lnTo>
                <a:lnTo>
                  <a:pt x="30256" y="38706"/>
                </a:lnTo>
                <a:lnTo>
                  <a:pt x="30782" y="35305"/>
                </a:lnTo>
                <a:lnTo>
                  <a:pt x="31413" y="32570"/>
                </a:lnTo>
                <a:lnTo>
                  <a:pt x="32219" y="29836"/>
                </a:lnTo>
                <a:lnTo>
                  <a:pt x="32360" y="29450"/>
                </a:lnTo>
                <a:lnTo>
                  <a:pt x="34533" y="16864"/>
                </a:lnTo>
                <a:lnTo>
                  <a:pt x="34568" y="16338"/>
                </a:lnTo>
                <a:lnTo>
                  <a:pt x="34253" y="15356"/>
                </a:lnTo>
                <a:lnTo>
                  <a:pt x="33902" y="14970"/>
                </a:lnTo>
                <a:lnTo>
                  <a:pt x="24752" y="6030"/>
                </a:lnTo>
                <a:lnTo>
                  <a:pt x="24541" y="5785"/>
                </a:lnTo>
                <a:lnTo>
                  <a:pt x="24226" y="5259"/>
                </a:lnTo>
                <a:lnTo>
                  <a:pt x="24086" y="4383"/>
                </a:lnTo>
                <a:lnTo>
                  <a:pt x="24436" y="3296"/>
                </a:lnTo>
                <a:lnTo>
                  <a:pt x="25067" y="2700"/>
                </a:lnTo>
                <a:lnTo>
                  <a:pt x="25628" y="2419"/>
                </a:lnTo>
                <a:lnTo>
                  <a:pt x="25944" y="2384"/>
                </a:lnTo>
                <a:lnTo>
                  <a:pt x="25558" y="2209"/>
                </a:lnTo>
                <a:lnTo>
                  <a:pt x="22648" y="1367"/>
                </a:lnTo>
                <a:lnTo>
                  <a:pt x="19773" y="736"/>
                </a:lnTo>
                <a:lnTo>
                  <a:pt x="16232" y="210"/>
                </a:lnTo>
                <a:lnTo>
                  <a:pt x="1213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1"/>
          <p:cNvSpPr/>
          <p:nvPr/>
        </p:nvSpPr>
        <p:spPr>
          <a:xfrm>
            <a:off x="801598" y="1435531"/>
            <a:ext cx="1729362" cy="1244962"/>
          </a:xfrm>
          <a:custGeom>
            <a:rect b="b" l="l" r="r" t="t"/>
            <a:pathLst>
              <a:path extrusionOk="0" h="35411" w="49189">
                <a:moveTo>
                  <a:pt x="24402" y="0"/>
                </a:moveTo>
                <a:lnTo>
                  <a:pt x="21948" y="1403"/>
                </a:lnTo>
                <a:lnTo>
                  <a:pt x="17425" y="4593"/>
                </a:lnTo>
                <a:lnTo>
                  <a:pt x="13358" y="8274"/>
                </a:lnTo>
                <a:lnTo>
                  <a:pt x="9712" y="12341"/>
                </a:lnTo>
                <a:lnTo>
                  <a:pt x="6592" y="16829"/>
                </a:lnTo>
                <a:lnTo>
                  <a:pt x="3998" y="21632"/>
                </a:lnTo>
                <a:lnTo>
                  <a:pt x="1929" y="26715"/>
                </a:lnTo>
                <a:lnTo>
                  <a:pt x="457" y="32079"/>
                </a:lnTo>
                <a:lnTo>
                  <a:pt x="1" y="34814"/>
                </a:lnTo>
                <a:lnTo>
                  <a:pt x="1193" y="34428"/>
                </a:lnTo>
                <a:lnTo>
                  <a:pt x="3612" y="33832"/>
                </a:lnTo>
                <a:lnTo>
                  <a:pt x="7118" y="33236"/>
                </a:lnTo>
                <a:lnTo>
                  <a:pt x="11605" y="33026"/>
                </a:lnTo>
                <a:lnTo>
                  <a:pt x="15707" y="33236"/>
                </a:lnTo>
                <a:lnTo>
                  <a:pt x="19248" y="33762"/>
                </a:lnTo>
                <a:lnTo>
                  <a:pt x="22158" y="34393"/>
                </a:lnTo>
                <a:lnTo>
                  <a:pt x="25033" y="35235"/>
                </a:lnTo>
                <a:lnTo>
                  <a:pt x="25419" y="35410"/>
                </a:lnTo>
                <a:lnTo>
                  <a:pt x="38075" y="33552"/>
                </a:lnTo>
                <a:lnTo>
                  <a:pt x="38601" y="33447"/>
                </a:lnTo>
                <a:lnTo>
                  <a:pt x="39407" y="32851"/>
                </a:lnTo>
                <a:lnTo>
                  <a:pt x="39688" y="32395"/>
                </a:lnTo>
                <a:lnTo>
                  <a:pt x="45367" y="20896"/>
                </a:lnTo>
                <a:lnTo>
                  <a:pt x="45508" y="20615"/>
                </a:lnTo>
                <a:lnTo>
                  <a:pt x="45928" y="20159"/>
                </a:lnTo>
                <a:lnTo>
                  <a:pt x="46700" y="19774"/>
                </a:lnTo>
                <a:lnTo>
                  <a:pt x="47857" y="19774"/>
                </a:lnTo>
                <a:lnTo>
                  <a:pt x="48628" y="20159"/>
                </a:lnTo>
                <a:lnTo>
                  <a:pt x="49049" y="20615"/>
                </a:lnTo>
                <a:lnTo>
                  <a:pt x="49189" y="20896"/>
                </a:lnTo>
                <a:lnTo>
                  <a:pt x="49189" y="20860"/>
                </a:lnTo>
                <a:lnTo>
                  <a:pt x="49189" y="20790"/>
                </a:lnTo>
                <a:lnTo>
                  <a:pt x="49189" y="20755"/>
                </a:lnTo>
                <a:lnTo>
                  <a:pt x="49154" y="20720"/>
                </a:lnTo>
                <a:lnTo>
                  <a:pt x="49154" y="20650"/>
                </a:lnTo>
                <a:lnTo>
                  <a:pt x="49119" y="20580"/>
                </a:lnTo>
                <a:lnTo>
                  <a:pt x="49084" y="20510"/>
                </a:lnTo>
                <a:lnTo>
                  <a:pt x="49013" y="20405"/>
                </a:lnTo>
                <a:lnTo>
                  <a:pt x="48978" y="20370"/>
                </a:lnTo>
                <a:lnTo>
                  <a:pt x="48908" y="20229"/>
                </a:lnTo>
                <a:lnTo>
                  <a:pt x="48908" y="20159"/>
                </a:lnTo>
                <a:lnTo>
                  <a:pt x="48803" y="20019"/>
                </a:lnTo>
                <a:lnTo>
                  <a:pt x="48803" y="19949"/>
                </a:lnTo>
                <a:lnTo>
                  <a:pt x="48698" y="19774"/>
                </a:lnTo>
                <a:lnTo>
                  <a:pt x="48277" y="19002"/>
                </a:lnTo>
                <a:lnTo>
                  <a:pt x="47681" y="17986"/>
                </a:lnTo>
                <a:lnTo>
                  <a:pt x="47471" y="17635"/>
                </a:lnTo>
                <a:lnTo>
                  <a:pt x="47471" y="17600"/>
                </a:lnTo>
                <a:lnTo>
                  <a:pt x="47261" y="17249"/>
                </a:lnTo>
                <a:lnTo>
                  <a:pt x="47261" y="17214"/>
                </a:lnTo>
                <a:lnTo>
                  <a:pt x="47015" y="16829"/>
                </a:lnTo>
                <a:lnTo>
                  <a:pt x="46349" y="15812"/>
                </a:lnTo>
                <a:lnTo>
                  <a:pt x="44736" y="13533"/>
                </a:lnTo>
                <a:lnTo>
                  <a:pt x="42703" y="11079"/>
                </a:lnTo>
                <a:lnTo>
                  <a:pt x="40284" y="8590"/>
                </a:lnTo>
                <a:lnTo>
                  <a:pt x="37479" y="6171"/>
                </a:lnTo>
                <a:lnTo>
                  <a:pt x="34254" y="3927"/>
                </a:lnTo>
                <a:lnTo>
                  <a:pt x="30643" y="2034"/>
                </a:lnTo>
                <a:lnTo>
                  <a:pt x="26576" y="526"/>
                </a:lnTo>
                <a:lnTo>
                  <a:pt x="2440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1"/>
          <p:cNvSpPr txBox="1"/>
          <p:nvPr/>
        </p:nvSpPr>
        <p:spPr>
          <a:xfrm>
            <a:off x="6817500" y="2013150"/>
            <a:ext cx="1873200" cy="28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Fira Sans Extra Condensed"/>
                <a:ea typeface="Fira Sans Extra Condensed"/>
                <a:cs typeface="Fira Sans Extra Condensed"/>
                <a:sym typeface="Fira Sans Extra Condensed"/>
              </a:rPr>
              <a:t>Veracity</a:t>
            </a:r>
            <a:endParaRPr b="1" sz="1600">
              <a:latin typeface="Fira Sans Extra Condensed"/>
              <a:ea typeface="Fira Sans Extra Condensed"/>
              <a:cs typeface="Fira Sans Extra Condensed"/>
              <a:sym typeface="Fira Sans Extra Condensed"/>
            </a:endParaRPr>
          </a:p>
        </p:txBody>
      </p:sp>
      <p:sp>
        <p:nvSpPr>
          <p:cNvPr id="372" name="Google Shape;372;p41"/>
          <p:cNvSpPr txBox="1"/>
          <p:nvPr/>
        </p:nvSpPr>
        <p:spPr>
          <a:xfrm>
            <a:off x="4705350" y="1403550"/>
            <a:ext cx="1980300" cy="28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Fira Sans Extra Condensed"/>
                <a:ea typeface="Fira Sans Extra Condensed"/>
                <a:cs typeface="Fira Sans Extra Condensed"/>
                <a:sym typeface="Fira Sans Extra Condensed"/>
              </a:rPr>
              <a:t>Volume</a:t>
            </a:r>
            <a:endParaRPr b="1" sz="1600">
              <a:latin typeface="Fira Sans Extra Condensed"/>
              <a:ea typeface="Fira Sans Extra Condensed"/>
              <a:cs typeface="Fira Sans Extra Condensed"/>
              <a:sym typeface="Fira Sans Extra Condensed"/>
            </a:endParaRPr>
          </a:p>
        </p:txBody>
      </p:sp>
      <p:sp>
        <p:nvSpPr>
          <p:cNvPr id="373" name="Google Shape;373;p41"/>
          <p:cNvSpPr txBox="1"/>
          <p:nvPr/>
        </p:nvSpPr>
        <p:spPr>
          <a:xfrm>
            <a:off x="4705350" y="3873175"/>
            <a:ext cx="1980300" cy="28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Fira Sans Extra Condensed"/>
                <a:ea typeface="Fira Sans Extra Condensed"/>
                <a:cs typeface="Fira Sans Extra Condensed"/>
                <a:sym typeface="Fira Sans Extra Condensed"/>
              </a:rPr>
              <a:t>Variety</a:t>
            </a:r>
            <a:endParaRPr b="1" sz="1600">
              <a:latin typeface="Fira Sans Extra Condensed"/>
              <a:ea typeface="Fira Sans Extra Condensed"/>
              <a:cs typeface="Fira Sans Extra Condensed"/>
              <a:sym typeface="Fira Sans Extra Condensed"/>
            </a:endParaRPr>
          </a:p>
        </p:txBody>
      </p:sp>
      <p:sp>
        <p:nvSpPr>
          <p:cNvPr id="374" name="Google Shape;374;p41"/>
          <p:cNvSpPr txBox="1"/>
          <p:nvPr/>
        </p:nvSpPr>
        <p:spPr>
          <a:xfrm>
            <a:off x="6817500" y="2300250"/>
            <a:ext cx="1689900" cy="57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latin typeface="Fira Sans"/>
                <a:ea typeface="Fira Sans"/>
                <a:cs typeface="Fira Sans"/>
                <a:sym typeface="Fira Sans"/>
              </a:rPr>
              <a:t>Earth is the planet where we live on</a:t>
            </a:r>
            <a:endParaRPr sz="1200">
              <a:latin typeface="Fira Sans"/>
              <a:ea typeface="Fira Sans"/>
              <a:cs typeface="Fira Sans"/>
              <a:sym typeface="Fira Sans"/>
            </a:endParaRPr>
          </a:p>
        </p:txBody>
      </p:sp>
      <p:sp>
        <p:nvSpPr>
          <p:cNvPr id="375" name="Google Shape;375;p41"/>
          <p:cNvSpPr txBox="1"/>
          <p:nvPr/>
        </p:nvSpPr>
        <p:spPr>
          <a:xfrm>
            <a:off x="4705350" y="1690638"/>
            <a:ext cx="1689900" cy="57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latin typeface="Fira Sans"/>
                <a:ea typeface="Fira Sans"/>
                <a:cs typeface="Fira Sans"/>
                <a:sym typeface="Fira Sans"/>
              </a:rPr>
              <a:t>Jupiter is the biggest planet of them all</a:t>
            </a:r>
            <a:endParaRPr sz="1200">
              <a:solidFill>
                <a:srgbClr val="000000"/>
              </a:solidFill>
              <a:latin typeface="Fira Sans"/>
              <a:ea typeface="Fira Sans"/>
              <a:cs typeface="Fira Sans"/>
              <a:sym typeface="Fira Sans"/>
            </a:endParaRPr>
          </a:p>
        </p:txBody>
      </p:sp>
      <p:sp>
        <p:nvSpPr>
          <p:cNvPr id="376" name="Google Shape;376;p41"/>
          <p:cNvSpPr txBox="1"/>
          <p:nvPr/>
        </p:nvSpPr>
        <p:spPr>
          <a:xfrm>
            <a:off x="4705350" y="4160275"/>
            <a:ext cx="1689900" cy="57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Fira Sans"/>
                <a:ea typeface="Fira Sans"/>
                <a:cs typeface="Fira Sans"/>
                <a:sym typeface="Fira Sans"/>
              </a:rPr>
              <a:t>Despite being red, Mars is a cold place</a:t>
            </a:r>
            <a:endParaRPr sz="1200">
              <a:latin typeface="Fira Sans"/>
              <a:ea typeface="Fira Sans"/>
              <a:cs typeface="Fira Sans"/>
              <a:sym typeface="Fira Sans"/>
            </a:endParaRPr>
          </a:p>
        </p:txBody>
      </p:sp>
      <p:sp>
        <p:nvSpPr>
          <p:cNvPr id="377" name="Google Shape;377;p41"/>
          <p:cNvSpPr txBox="1"/>
          <p:nvPr/>
        </p:nvSpPr>
        <p:spPr>
          <a:xfrm>
            <a:off x="6817500" y="3247963"/>
            <a:ext cx="1873200" cy="28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Fira Sans Extra Condensed"/>
                <a:ea typeface="Fira Sans Extra Condensed"/>
                <a:cs typeface="Fira Sans Extra Condensed"/>
                <a:sym typeface="Fira Sans Extra Condensed"/>
              </a:rPr>
              <a:t>Value</a:t>
            </a:r>
            <a:endParaRPr b="1" sz="1600">
              <a:latin typeface="Fira Sans Extra Condensed"/>
              <a:ea typeface="Fira Sans Extra Condensed"/>
              <a:cs typeface="Fira Sans Extra Condensed"/>
              <a:sym typeface="Fira Sans Extra Condensed"/>
            </a:endParaRPr>
          </a:p>
        </p:txBody>
      </p:sp>
      <p:sp>
        <p:nvSpPr>
          <p:cNvPr id="378" name="Google Shape;378;p41"/>
          <p:cNvSpPr txBox="1"/>
          <p:nvPr/>
        </p:nvSpPr>
        <p:spPr>
          <a:xfrm>
            <a:off x="4705350" y="2638363"/>
            <a:ext cx="1980300" cy="28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Fira Sans Extra Condensed"/>
                <a:ea typeface="Fira Sans Extra Condensed"/>
                <a:cs typeface="Fira Sans Extra Condensed"/>
                <a:sym typeface="Fira Sans Extra Condensed"/>
              </a:rPr>
              <a:t>Velocity</a:t>
            </a:r>
            <a:endParaRPr b="1" sz="1600">
              <a:latin typeface="Fira Sans Extra Condensed"/>
              <a:ea typeface="Fira Sans Extra Condensed"/>
              <a:cs typeface="Fira Sans Extra Condensed"/>
              <a:sym typeface="Fira Sans Extra Condensed"/>
            </a:endParaRPr>
          </a:p>
        </p:txBody>
      </p:sp>
      <p:sp>
        <p:nvSpPr>
          <p:cNvPr id="379" name="Google Shape;379;p41"/>
          <p:cNvSpPr txBox="1"/>
          <p:nvPr/>
        </p:nvSpPr>
        <p:spPr>
          <a:xfrm>
            <a:off x="6817500" y="3535063"/>
            <a:ext cx="1689900" cy="57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000000"/>
                </a:solidFill>
                <a:latin typeface="Fira Sans"/>
                <a:ea typeface="Fira Sans"/>
                <a:cs typeface="Fira Sans"/>
                <a:sym typeface="Fira Sans"/>
              </a:rPr>
              <a:t>Mercury is the closest planet to the Sun</a:t>
            </a:r>
            <a:endParaRPr sz="1200">
              <a:latin typeface="Fira Sans"/>
              <a:ea typeface="Fira Sans"/>
              <a:cs typeface="Fira Sans"/>
              <a:sym typeface="Fira Sans"/>
            </a:endParaRPr>
          </a:p>
        </p:txBody>
      </p:sp>
      <p:sp>
        <p:nvSpPr>
          <p:cNvPr id="380" name="Google Shape;380;p41"/>
          <p:cNvSpPr txBox="1"/>
          <p:nvPr/>
        </p:nvSpPr>
        <p:spPr>
          <a:xfrm>
            <a:off x="4705350" y="2925463"/>
            <a:ext cx="1689900" cy="57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000000"/>
                </a:solidFill>
                <a:latin typeface="Fira Sans"/>
                <a:ea typeface="Fira Sans"/>
                <a:cs typeface="Fira Sans"/>
                <a:sym typeface="Fira Sans"/>
              </a:rPr>
              <a:t>Venus is the second planet from the Sun</a:t>
            </a:r>
            <a:endParaRPr sz="1200">
              <a:solidFill>
                <a:srgbClr val="000000"/>
              </a:solidFill>
              <a:latin typeface="Fira Sans"/>
              <a:ea typeface="Fira Sans"/>
              <a:cs typeface="Fira Sans"/>
              <a:sym typeface="Fira Sans"/>
            </a:endParaRPr>
          </a:p>
        </p:txBody>
      </p:sp>
      <p:cxnSp>
        <p:nvCxnSpPr>
          <p:cNvPr id="381" name="Google Shape;381;p41"/>
          <p:cNvCxnSpPr/>
          <p:nvPr/>
        </p:nvCxnSpPr>
        <p:spPr>
          <a:xfrm>
            <a:off x="4647075" y="3607550"/>
            <a:ext cx="0" cy="1057200"/>
          </a:xfrm>
          <a:prstGeom prst="straightConnector1">
            <a:avLst/>
          </a:prstGeom>
          <a:noFill/>
          <a:ln cap="flat" cmpd="sng" w="38100">
            <a:solidFill>
              <a:schemeClr val="accent6"/>
            </a:solidFill>
            <a:prstDash val="solid"/>
            <a:round/>
            <a:headEnd len="med" w="med" type="none"/>
            <a:tailEnd len="med" w="med" type="none"/>
          </a:ln>
        </p:spPr>
      </p:cxnSp>
      <p:sp>
        <p:nvSpPr>
          <p:cNvPr id="382" name="Google Shape;382;p41"/>
          <p:cNvSpPr/>
          <p:nvPr/>
        </p:nvSpPr>
        <p:spPr>
          <a:xfrm>
            <a:off x="1189594" y="3223057"/>
            <a:ext cx="402462" cy="40281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41"/>
          <p:cNvGrpSpPr/>
          <p:nvPr/>
        </p:nvGrpSpPr>
        <p:grpSpPr>
          <a:xfrm>
            <a:off x="2826039" y="1779445"/>
            <a:ext cx="394455" cy="394201"/>
            <a:chOff x="-61351725" y="3372400"/>
            <a:chExt cx="310350" cy="310150"/>
          </a:xfrm>
        </p:grpSpPr>
        <p:sp>
          <p:nvSpPr>
            <p:cNvPr id="384" name="Google Shape;384;p41"/>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1"/>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1"/>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 name="Google Shape;387;p41"/>
          <p:cNvSpPr txBox="1"/>
          <p:nvPr/>
        </p:nvSpPr>
        <p:spPr>
          <a:xfrm>
            <a:off x="1991675" y="2781588"/>
            <a:ext cx="915000" cy="48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Fira Sans Extra Condensed"/>
                <a:ea typeface="Fira Sans Extra Condensed"/>
                <a:cs typeface="Fira Sans Extra Condensed"/>
                <a:sym typeface="Fira Sans Extra Condensed"/>
              </a:rPr>
              <a:t>5 Vs of Big Data</a:t>
            </a:r>
            <a:endParaRPr b="1" sz="1600">
              <a:latin typeface="Fira Sans Extra Condensed"/>
              <a:ea typeface="Fira Sans Extra Condensed"/>
              <a:cs typeface="Fira Sans Extra Condensed"/>
              <a:sym typeface="Fira Sans Extra Condensed"/>
            </a:endParaRPr>
          </a:p>
        </p:txBody>
      </p:sp>
      <p:sp>
        <p:nvSpPr>
          <p:cNvPr id="388" name="Google Shape;388;p41"/>
          <p:cNvSpPr txBox="1"/>
          <p:nvPr/>
        </p:nvSpPr>
        <p:spPr>
          <a:xfrm>
            <a:off x="4705350" y="1124663"/>
            <a:ext cx="615300" cy="28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Fira Sans"/>
                <a:ea typeface="Fira Sans"/>
                <a:cs typeface="Fira Sans"/>
                <a:sym typeface="Fira Sans"/>
              </a:rPr>
              <a:t>01</a:t>
            </a:r>
            <a:endParaRPr b="1" sz="1800">
              <a:solidFill>
                <a:schemeClr val="dk1"/>
              </a:solidFill>
              <a:latin typeface="Fira Sans"/>
              <a:ea typeface="Fira Sans"/>
              <a:cs typeface="Fira Sans"/>
              <a:sym typeface="Fira Sans"/>
            </a:endParaRPr>
          </a:p>
        </p:txBody>
      </p:sp>
      <p:sp>
        <p:nvSpPr>
          <p:cNvPr id="389" name="Google Shape;389;p41"/>
          <p:cNvSpPr txBox="1"/>
          <p:nvPr/>
        </p:nvSpPr>
        <p:spPr>
          <a:xfrm>
            <a:off x="4705350" y="2359475"/>
            <a:ext cx="615300" cy="28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Fira Sans"/>
                <a:ea typeface="Fira Sans"/>
                <a:cs typeface="Fira Sans"/>
                <a:sym typeface="Fira Sans"/>
              </a:rPr>
              <a:t>02</a:t>
            </a:r>
            <a:endParaRPr b="1" sz="1800">
              <a:solidFill>
                <a:schemeClr val="dk1"/>
              </a:solidFill>
              <a:latin typeface="Fira Sans"/>
              <a:ea typeface="Fira Sans"/>
              <a:cs typeface="Fira Sans"/>
              <a:sym typeface="Fira Sans"/>
            </a:endParaRPr>
          </a:p>
        </p:txBody>
      </p:sp>
      <p:sp>
        <p:nvSpPr>
          <p:cNvPr id="390" name="Google Shape;390;p41"/>
          <p:cNvSpPr txBox="1"/>
          <p:nvPr/>
        </p:nvSpPr>
        <p:spPr>
          <a:xfrm>
            <a:off x="4705350" y="3594288"/>
            <a:ext cx="615300" cy="28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Fira Sans"/>
                <a:ea typeface="Fira Sans"/>
                <a:cs typeface="Fira Sans"/>
                <a:sym typeface="Fira Sans"/>
              </a:rPr>
              <a:t>03</a:t>
            </a:r>
            <a:endParaRPr b="1" sz="1800">
              <a:solidFill>
                <a:schemeClr val="dk1"/>
              </a:solidFill>
              <a:latin typeface="Fira Sans"/>
              <a:ea typeface="Fira Sans"/>
              <a:cs typeface="Fira Sans"/>
              <a:sym typeface="Fira Sans"/>
            </a:endParaRPr>
          </a:p>
        </p:txBody>
      </p:sp>
      <p:sp>
        <p:nvSpPr>
          <p:cNvPr id="391" name="Google Shape;391;p41"/>
          <p:cNvSpPr txBox="1"/>
          <p:nvPr/>
        </p:nvSpPr>
        <p:spPr>
          <a:xfrm>
            <a:off x="6819000" y="1734263"/>
            <a:ext cx="615300" cy="28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Fira Sans"/>
                <a:ea typeface="Fira Sans"/>
                <a:cs typeface="Fira Sans"/>
                <a:sym typeface="Fira Sans"/>
              </a:rPr>
              <a:t>04</a:t>
            </a:r>
            <a:endParaRPr b="1" sz="1800">
              <a:solidFill>
                <a:schemeClr val="dk1"/>
              </a:solidFill>
              <a:latin typeface="Fira Sans"/>
              <a:ea typeface="Fira Sans"/>
              <a:cs typeface="Fira Sans"/>
              <a:sym typeface="Fira Sans"/>
            </a:endParaRPr>
          </a:p>
        </p:txBody>
      </p:sp>
      <p:sp>
        <p:nvSpPr>
          <p:cNvPr id="392" name="Google Shape;392;p41"/>
          <p:cNvSpPr txBox="1"/>
          <p:nvPr/>
        </p:nvSpPr>
        <p:spPr>
          <a:xfrm>
            <a:off x="6819000" y="2969075"/>
            <a:ext cx="615300" cy="28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Fira Sans"/>
                <a:ea typeface="Fira Sans"/>
                <a:cs typeface="Fira Sans"/>
                <a:sym typeface="Fira Sans"/>
              </a:rPr>
              <a:t>05</a:t>
            </a:r>
            <a:endParaRPr b="1" sz="1800">
              <a:solidFill>
                <a:schemeClr val="dk1"/>
              </a:solidFill>
              <a:latin typeface="Fira Sans"/>
              <a:ea typeface="Fira Sans"/>
              <a:cs typeface="Fira Sans"/>
              <a:sym typeface="Fira Sans"/>
            </a:endParaRPr>
          </a:p>
        </p:txBody>
      </p:sp>
      <p:cxnSp>
        <p:nvCxnSpPr>
          <p:cNvPr id="393" name="Google Shape;393;p41"/>
          <p:cNvCxnSpPr/>
          <p:nvPr/>
        </p:nvCxnSpPr>
        <p:spPr>
          <a:xfrm>
            <a:off x="4647075" y="2380500"/>
            <a:ext cx="0" cy="1057200"/>
          </a:xfrm>
          <a:prstGeom prst="straightConnector1">
            <a:avLst/>
          </a:prstGeom>
          <a:noFill/>
          <a:ln cap="flat" cmpd="sng" w="38100">
            <a:solidFill>
              <a:schemeClr val="accent2"/>
            </a:solidFill>
            <a:prstDash val="solid"/>
            <a:round/>
            <a:headEnd len="med" w="med" type="none"/>
            <a:tailEnd len="med" w="med" type="none"/>
          </a:ln>
        </p:spPr>
      </p:cxnSp>
      <p:cxnSp>
        <p:nvCxnSpPr>
          <p:cNvPr id="394" name="Google Shape;394;p41"/>
          <p:cNvCxnSpPr/>
          <p:nvPr/>
        </p:nvCxnSpPr>
        <p:spPr>
          <a:xfrm>
            <a:off x="4647075" y="1153450"/>
            <a:ext cx="0" cy="1057200"/>
          </a:xfrm>
          <a:prstGeom prst="straightConnector1">
            <a:avLst/>
          </a:prstGeom>
          <a:noFill/>
          <a:ln cap="flat" cmpd="sng" w="38100">
            <a:solidFill>
              <a:schemeClr val="accent1"/>
            </a:solidFill>
            <a:prstDash val="solid"/>
            <a:round/>
            <a:headEnd len="med" w="med" type="none"/>
            <a:tailEnd len="med" w="med" type="none"/>
          </a:ln>
        </p:spPr>
      </p:cxnSp>
      <p:cxnSp>
        <p:nvCxnSpPr>
          <p:cNvPr id="395" name="Google Shape;395;p41"/>
          <p:cNvCxnSpPr/>
          <p:nvPr/>
        </p:nvCxnSpPr>
        <p:spPr>
          <a:xfrm>
            <a:off x="6757925" y="2990100"/>
            <a:ext cx="0" cy="1057200"/>
          </a:xfrm>
          <a:prstGeom prst="straightConnector1">
            <a:avLst/>
          </a:prstGeom>
          <a:noFill/>
          <a:ln cap="flat" cmpd="sng" w="38100">
            <a:solidFill>
              <a:schemeClr val="accent4"/>
            </a:solidFill>
            <a:prstDash val="solid"/>
            <a:round/>
            <a:headEnd len="med" w="med" type="none"/>
            <a:tailEnd len="med" w="med" type="none"/>
          </a:ln>
        </p:spPr>
      </p:cxnSp>
      <p:cxnSp>
        <p:nvCxnSpPr>
          <p:cNvPr id="396" name="Google Shape;396;p41"/>
          <p:cNvCxnSpPr/>
          <p:nvPr/>
        </p:nvCxnSpPr>
        <p:spPr>
          <a:xfrm>
            <a:off x="6757925" y="1763050"/>
            <a:ext cx="0" cy="1057200"/>
          </a:xfrm>
          <a:prstGeom prst="straightConnector1">
            <a:avLst/>
          </a:prstGeom>
          <a:noFill/>
          <a:ln cap="flat" cmpd="sng" w="38100">
            <a:solidFill>
              <a:schemeClr val="accent5"/>
            </a:solidFill>
            <a:prstDash val="solid"/>
            <a:round/>
            <a:headEnd len="med" w="med" type="none"/>
            <a:tailEnd len="med" w="med" type="none"/>
          </a:ln>
        </p:spPr>
      </p:cxnSp>
      <p:grpSp>
        <p:nvGrpSpPr>
          <p:cNvPr id="397" name="Google Shape;397;p41"/>
          <p:cNvGrpSpPr/>
          <p:nvPr/>
        </p:nvGrpSpPr>
        <p:grpSpPr>
          <a:xfrm>
            <a:off x="3412367" y="3144170"/>
            <a:ext cx="339253" cy="339253"/>
            <a:chOff x="3271200" y="1435075"/>
            <a:chExt cx="481825" cy="481825"/>
          </a:xfrm>
        </p:grpSpPr>
        <p:sp>
          <p:nvSpPr>
            <p:cNvPr id="398" name="Google Shape;398;p41"/>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9" name="Google Shape;399;p41"/>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0" name="Google Shape;400;p41"/>
          <p:cNvGrpSpPr/>
          <p:nvPr/>
        </p:nvGrpSpPr>
        <p:grpSpPr>
          <a:xfrm>
            <a:off x="2272697" y="3907836"/>
            <a:ext cx="350079" cy="350079"/>
            <a:chOff x="3497300" y="3227275"/>
            <a:chExt cx="296175" cy="296175"/>
          </a:xfrm>
        </p:grpSpPr>
        <p:sp>
          <p:nvSpPr>
            <p:cNvPr id="401" name="Google Shape;401;p41"/>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1"/>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1"/>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1"/>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1"/>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1"/>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1"/>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1"/>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 name="Google Shape;409;p41"/>
          <p:cNvGrpSpPr/>
          <p:nvPr/>
        </p:nvGrpSpPr>
        <p:grpSpPr>
          <a:xfrm>
            <a:off x="1490378" y="1934914"/>
            <a:ext cx="351786" cy="326274"/>
            <a:chOff x="-62511900" y="4129100"/>
            <a:chExt cx="304050" cy="282000"/>
          </a:xfrm>
        </p:grpSpPr>
        <p:sp>
          <p:nvSpPr>
            <p:cNvPr id="410" name="Google Shape;410;p41"/>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1"/>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1"/>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1"/>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1"/>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8" name="Shape 418"/>
        <p:cNvGrpSpPr/>
        <p:nvPr/>
      </p:nvGrpSpPr>
      <p:grpSpPr>
        <a:xfrm>
          <a:off x="0" y="0"/>
          <a:ext cx="0" cy="0"/>
          <a:chOff x="0" y="0"/>
          <a:chExt cx="0" cy="0"/>
        </a:xfrm>
      </p:grpSpPr>
      <p:sp>
        <p:nvSpPr>
          <p:cNvPr id="419" name="Google Shape;419;p42"/>
          <p:cNvSpPr txBox="1"/>
          <p:nvPr>
            <p:ph type="title"/>
          </p:nvPr>
        </p:nvSpPr>
        <p:spPr>
          <a:xfrm>
            <a:off x="457200" y="411475"/>
            <a:ext cx="8229600" cy="48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Big Data Infographics</a:t>
            </a:r>
            <a:endParaRPr>
              <a:solidFill>
                <a:schemeClr val="dk1"/>
              </a:solidFill>
            </a:endParaRPr>
          </a:p>
        </p:txBody>
      </p:sp>
      <p:sp>
        <p:nvSpPr>
          <p:cNvPr id="420" name="Google Shape;420;p42"/>
          <p:cNvSpPr txBox="1"/>
          <p:nvPr/>
        </p:nvSpPr>
        <p:spPr>
          <a:xfrm>
            <a:off x="3855704" y="1784940"/>
            <a:ext cx="802500" cy="20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2"/>
                </a:solidFill>
                <a:latin typeface="Fira Sans Extra Condensed"/>
                <a:ea typeface="Fira Sans Extra Condensed"/>
                <a:cs typeface="Fira Sans Extra Condensed"/>
                <a:sym typeface="Fira Sans Extra Condensed"/>
              </a:rPr>
              <a:t>50%</a:t>
            </a:r>
            <a:endParaRPr b="1" sz="1800">
              <a:solidFill>
                <a:schemeClr val="accent2"/>
              </a:solidFill>
              <a:latin typeface="Fira Sans Extra Condensed"/>
              <a:ea typeface="Fira Sans Extra Condensed"/>
              <a:cs typeface="Fira Sans Extra Condensed"/>
              <a:sym typeface="Fira Sans Extra Condensed"/>
            </a:endParaRPr>
          </a:p>
        </p:txBody>
      </p:sp>
      <p:sp>
        <p:nvSpPr>
          <p:cNvPr id="421" name="Google Shape;421;p42"/>
          <p:cNvSpPr txBox="1"/>
          <p:nvPr/>
        </p:nvSpPr>
        <p:spPr>
          <a:xfrm>
            <a:off x="5756915" y="1784933"/>
            <a:ext cx="802500" cy="20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6"/>
                </a:solidFill>
                <a:latin typeface="Fira Sans Extra Condensed"/>
                <a:ea typeface="Fira Sans Extra Condensed"/>
                <a:cs typeface="Fira Sans Extra Condensed"/>
                <a:sym typeface="Fira Sans Extra Condensed"/>
              </a:rPr>
              <a:t>70%</a:t>
            </a:r>
            <a:endParaRPr b="1" sz="1800">
              <a:solidFill>
                <a:schemeClr val="accent6"/>
              </a:solidFill>
              <a:latin typeface="Fira Sans Extra Condensed"/>
              <a:ea typeface="Fira Sans Extra Condensed"/>
              <a:cs typeface="Fira Sans Extra Condensed"/>
              <a:sym typeface="Fira Sans Extra Condensed"/>
            </a:endParaRPr>
          </a:p>
        </p:txBody>
      </p:sp>
      <p:sp>
        <p:nvSpPr>
          <p:cNvPr id="422" name="Google Shape;422;p42"/>
          <p:cNvSpPr txBox="1"/>
          <p:nvPr/>
        </p:nvSpPr>
        <p:spPr>
          <a:xfrm>
            <a:off x="7657119" y="1784940"/>
            <a:ext cx="802500" cy="20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Fira Sans Extra Condensed"/>
                <a:ea typeface="Fira Sans Extra Condensed"/>
                <a:cs typeface="Fira Sans Extra Condensed"/>
                <a:sym typeface="Fira Sans Extra Condensed"/>
              </a:rPr>
              <a:t>80%</a:t>
            </a:r>
            <a:endParaRPr b="1" sz="1800">
              <a:solidFill>
                <a:schemeClr val="accent1"/>
              </a:solidFill>
              <a:latin typeface="Fira Sans Extra Condensed"/>
              <a:ea typeface="Fira Sans Extra Condensed"/>
              <a:cs typeface="Fira Sans Extra Condensed"/>
              <a:sym typeface="Fira Sans Extra Condensed"/>
            </a:endParaRPr>
          </a:p>
        </p:txBody>
      </p:sp>
      <p:sp>
        <p:nvSpPr>
          <p:cNvPr id="423" name="Google Shape;423;p42"/>
          <p:cNvSpPr txBox="1"/>
          <p:nvPr/>
        </p:nvSpPr>
        <p:spPr>
          <a:xfrm>
            <a:off x="457200" y="4168375"/>
            <a:ext cx="2783700" cy="56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Saturn is a planet composed mostly of hydrogen and helium, and has rings</a:t>
            </a:r>
            <a:endParaRPr sz="1200">
              <a:solidFill>
                <a:schemeClr val="dk1"/>
              </a:solidFill>
              <a:latin typeface="Roboto"/>
              <a:ea typeface="Roboto"/>
              <a:cs typeface="Roboto"/>
              <a:sym typeface="Roboto"/>
            </a:endParaRPr>
          </a:p>
        </p:txBody>
      </p:sp>
      <p:sp>
        <p:nvSpPr>
          <p:cNvPr id="424" name="Google Shape;424;p42"/>
          <p:cNvSpPr/>
          <p:nvPr/>
        </p:nvSpPr>
        <p:spPr>
          <a:xfrm>
            <a:off x="457200" y="3925799"/>
            <a:ext cx="2673900" cy="27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accent1"/>
                </a:solidFill>
                <a:latin typeface="Fira Sans Extra Condensed"/>
                <a:ea typeface="Fira Sans Extra Condensed"/>
                <a:cs typeface="Fira Sans Extra Condensed"/>
                <a:sym typeface="Fira Sans Extra Condensed"/>
              </a:rPr>
              <a:t>Saturn</a:t>
            </a:r>
            <a:endParaRPr b="1" sz="1600">
              <a:solidFill>
                <a:schemeClr val="accent1"/>
              </a:solidFill>
              <a:latin typeface="Fira Sans Extra Condensed"/>
              <a:ea typeface="Fira Sans Extra Condensed"/>
              <a:cs typeface="Fira Sans Extra Condensed"/>
              <a:sym typeface="Fira Sans Extra Condensed"/>
            </a:endParaRPr>
          </a:p>
        </p:txBody>
      </p:sp>
      <p:sp>
        <p:nvSpPr>
          <p:cNvPr id="425" name="Google Shape;425;p42"/>
          <p:cNvSpPr txBox="1"/>
          <p:nvPr/>
        </p:nvSpPr>
        <p:spPr>
          <a:xfrm>
            <a:off x="457200" y="1597500"/>
            <a:ext cx="2783700" cy="56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Despite its reddish cast, it’s actually an incredibly cold place</a:t>
            </a:r>
            <a:endParaRPr sz="1200">
              <a:solidFill>
                <a:schemeClr val="dk1"/>
              </a:solidFill>
              <a:latin typeface="Roboto"/>
              <a:ea typeface="Roboto"/>
              <a:cs typeface="Roboto"/>
              <a:sym typeface="Roboto"/>
            </a:endParaRPr>
          </a:p>
        </p:txBody>
      </p:sp>
      <p:sp>
        <p:nvSpPr>
          <p:cNvPr id="426" name="Google Shape;426;p42"/>
          <p:cNvSpPr/>
          <p:nvPr/>
        </p:nvSpPr>
        <p:spPr>
          <a:xfrm>
            <a:off x="457200" y="1354933"/>
            <a:ext cx="2673900" cy="27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accent2"/>
                </a:solidFill>
                <a:latin typeface="Fira Sans Extra Condensed"/>
                <a:ea typeface="Fira Sans Extra Condensed"/>
                <a:cs typeface="Fira Sans Extra Condensed"/>
                <a:sym typeface="Fira Sans Extra Condensed"/>
              </a:rPr>
              <a:t>Mars</a:t>
            </a:r>
            <a:endParaRPr b="1" sz="1600">
              <a:solidFill>
                <a:schemeClr val="accent2"/>
              </a:solidFill>
              <a:latin typeface="Fira Sans Extra Condensed"/>
              <a:ea typeface="Fira Sans Extra Condensed"/>
              <a:cs typeface="Fira Sans Extra Condensed"/>
              <a:sym typeface="Fira Sans Extra Condensed"/>
            </a:endParaRPr>
          </a:p>
        </p:txBody>
      </p:sp>
      <p:sp>
        <p:nvSpPr>
          <p:cNvPr id="427" name="Google Shape;427;p42"/>
          <p:cNvSpPr txBox="1"/>
          <p:nvPr/>
        </p:nvSpPr>
        <p:spPr>
          <a:xfrm>
            <a:off x="457200" y="2882937"/>
            <a:ext cx="2783700" cy="56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Mercury is the closest planet to the Sun and the smallest one of them all</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
        <p:nvSpPr>
          <p:cNvPr id="428" name="Google Shape;428;p42"/>
          <p:cNvSpPr/>
          <p:nvPr/>
        </p:nvSpPr>
        <p:spPr>
          <a:xfrm>
            <a:off x="457200" y="2640367"/>
            <a:ext cx="2673900" cy="27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accent6"/>
                </a:solidFill>
                <a:latin typeface="Fira Sans Extra Condensed"/>
                <a:ea typeface="Fira Sans Extra Condensed"/>
                <a:cs typeface="Fira Sans Extra Condensed"/>
                <a:sym typeface="Fira Sans Extra Condensed"/>
              </a:rPr>
              <a:t>Mercury</a:t>
            </a:r>
            <a:endParaRPr b="1" sz="1600">
              <a:solidFill>
                <a:schemeClr val="accent6"/>
              </a:solidFill>
              <a:latin typeface="Fira Sans Extra Condensed"/>
              <a:ea typeface="Fira Sans Extra Condensed"/>
              <a:cs typeface="Fira Sans Extra Condensed"/>
              <a:sym typeface="Fira Sans Extra Condensed"/>
            </a:endParaRPr>
          </a:p>
        </p:txBody>
      </p:sp>
      <p:sp>
        <p:nvSpPr>
          <p:cNvPr id="429" name="Google Shape;429;p42"/>
          <p:cNvSpPr/>
          <p:nvPr/>
        </p:nvSpPr>
        <p:spPr>
          <a:xfrm>
            <a:off x="3693476" y="4590017"/>
            <a:ext cx="651300" cy="141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2"/>
          <p:cNvSpPr/>
          <p:nvPr/>
        </p:nvSpPr>
        <p:spPr>
          <a:xfrm>
            <a:off x="3693476" y="4430140"/>
            <a:ext cx="651300" cy="141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2"/>
          <p:cNvSpPr/>
          <p:nvPr/>
        </p:nvSpPr>
        <p:spPr>
          <a:xfrm>
            <a:off x="3693476" y="4270263"/>
            <a:ext cx="651300" cy="141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2"/>
          <p:cNvSpPr/>
          <p:nvPr/>
        </p:nvSpPr>
        <p:spPr>
          <a:xfrm>
            <a:off x="3693476" y="4110386"/>
            <a:ext cx="651300" cy="141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2"/>
          <p:cNvSpPr/>
          <p:nvPr/>
        </p:nvSpPr>
        <p:spPr>
          <a:xfrm>
            <a:off x="3693476" y="3950510"/>
            <a:ext cx="651300" cy="141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2"/>
          <p:cNvSpPr/>
          <p:nvPr/>
        </p:nvSpPr>
        <p:spPr>
          <a:xfrm>
            <a:off x="3693476" y="3790633"/>
            <a:ext cx="651300" cy="141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2"/>
          <p:cNvSpPr/>
          <p:nvPr/>
        </p:nvSpPr>
        <p:spPr>
          <a:xfrm>
            <a:off x="3693476" y="3630756"/>
            <a:ext cx="651300" cy="141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2"/>
          <p:cNvSpPr/>
          <p:nvPr/>
        </p:nvSpPr>
        <p:spPr>
          <a:xfrm>
            <a:off x="3693476" y="3470879"/>
            <a:ext cx="651300" cy="1413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2"/>
          <p:cNvSpPr/>
          <p:nvPr/>
        </p:nvSpPr>
        <p:spPr>
          <a:xfrm>
            <a:off x="3693476" y="3311002"/>
            <a:ext cx="651300" cy="1413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2"/>
          <p:cNvSpPr/>
          <p:nvPr/>
        </p:nvSpPr>
        <p:spPr>
          <a:xfrm>
            <a:off x="3693476" y="3151125"/>
            <a:ext cx="651300" cy="1413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2"/>
          <p:cNvSpPr/>
          <p:nvPr/>
        </p:nvSpPr>
        <p:spPr>
          <a:xfrm>
            <a:off x="5680798" y="4590017"/>
            <a:ext cx="651300" cy="141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2"/>
          <p:cNvSpPr/>
          <p:nvPr/>
        </p:nvSpPr>
        <p:spPr>
          <a:xfrm>
            <a:off x="5680798" y="4430140"/>
            <a:ext cx="651300" cy="141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2"/>
          <p:cNvSpPr/>
          <p:nvPr/>
        </p:nvSpPr>
        <p:spPr>
          <a:xfrm>
            <a:off x="5680798" y="4270263"/>
            <a:ext cx="651300" cy="141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2"/>
          <p:cNvSpPr/>
          <p:nvPr/>
        </p:nvSpPr>
        <p:spPr>
          <a:xfrm>
            <a:off x="5680798" y="4110386"/>
            <a:ext cx="651300" cy="141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2"/>
          <p:cNvSpPr/>
          <p:nvPr/>
        </p:nvSpPr>
        <p:spPr>
          <a:xfrm>
            <a:off x="5680798" y="3950510"/>
            <a:ext cx="651300" cy="141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2"/>
          <p:cNvSpPr/>
          <p:nvPr/>
        </p:nvSpPr>
        <p:spPr>
          <a:xfrm>
            <a:off x="5680798" y="3790633"/>
            <a:ext cx="651300" cy="141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2"/>
          <p:cNvSpPr/>
          <p:nvPr/>
        </p:nvSpPr>
        <p:spPr>
          <a:xfrm>
            <a:off x="5680798" y="3630756"/>
            <a:ext cx="651300" cy="141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2"/>
          <p:cNvSpPr/>
          <p:nvPr/>
        </p:nvSpPr>
        <p:spPr>
          <a:xfrm>
            <a:off x="5680798" y="3470879"/>
            <a:ext cx="651300" cy="141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2"/>
          <p:cNvSpPr/>
          <p:nvPr/>
        </p:nvSpPr>
        <p:spPr>
          <a:xfrm>
            <a:off x="5680798" y="3311002"/>
            <a:ext cx="651300" cy="14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2"/>
          <p:cNvSpPr/>
          <p:nvPr/>
        </p:nvSpPr>
        <p:spPr>
          <a:xfrm>
            <a:off x="5680798" y="3151125"/>
            <a:ext cx="651300" cy="1413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2"/>
          <p:cNvSpPr/>
          <p:nvPr/>
        </p:nvSpPr>
        <p:spPr>
          <a:xfrm>
            <a:off x="4687060" y="4590017"/>
            <a:ext cx="651300" cy="141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2"/>
          <p:cNvSpPr/>
          <p:nvPr/>
        </p:nvSpPr>
        <p:spPr>
          <a:xfrm>
            <a:off x="4687060" y="4430140"/>
            <a:ext cx="651300" cy="141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2"/>
          <p:cNvSpPr/>
          <p:nvPr/>
        </p:nvSpPr>
        <p:spPr>
          <a:xfrm>
            <a:off x="4687060" y="4270263"/>
            <a:ext cx="651300" cy="141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2"/>
          <p:cNvSpPr/>
          <p:nvPr/>
        </p:nvSpPr>
        <p:spPr>
          <a:xfrm>
            <a:off x="4687060" y="4110386"/>
            <a:ext cx="651300" cy="141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2"/>
          <p:cNvSpPr/>
          <p:nvPr/>
        </p:nvSpPr>
        <p:spPr>
          <a:xfrm>
            <a:off x="4687060" y="3950510"/>
            <a:ext cx="651300" cy="14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2"/>
          <p:cNvSpPr/>
          <p:nvPr/>
        </p:nvSpPr>
        <p:spPr>
          <a:xfrm>
            <a:off x="4687060" y="3790633"/>
            <a:ext cx="651300" cy="14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2"/>
          <p:cNvSpPr/>
          <p:nvPr/>
        </p:nvSpPr>
        <p:spPr>
          <a:xfrm>
            <a:off x="4687060" y="3630756"/>
            <a:ext cx="651300" cy="1413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2"/>
          <p:cNvSpPr/>
          <p:nvPr/>
        </p:nvSpPr>
        <p:spPr>
          <a:xfrm>
            <a:off x="4687060" y="3470879"/>
            <a:ext cx="651300" cy="1413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2"/>
          <p:cNvSpPr/>
          <p:nvPr/>
        </p:nvSpPr>
        <p:spPr>
          <a:xfrm>
            <a:off x="4687060" y="3311002"/>
            <a:ext cx="651300" cy="1413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2"/>
          <p:cNvSpPr/>
          <p:nvPr/>
        </p:nvSpPr>
        <p:spPr>
          <a:xfrm>
            <a:off x="4687060" y="3151125"/>
            <a:ext cx="651300" cy="1413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2"/>
          <p:cNvSpPr/>
          <p:nvPr/>
        </p:nvSpPr>
        <p:spPr>
          <a:xfrm>
            <a:off x="8539940" y="3870601"/>
            <a:ext cx="141300" cy="141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2"/>
          <p:cNvSpPr/>
          <p:nvPr/>
        </p:nvSpPr>
        <p:spPr>
          <a:xfrm>
            <a:off x="8539940" y="4225429"/>
            <a:ext cx="141300" cy="141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2"/>
          <p:cNvSpPr/>
          <p:nvPr/>
        </p:nvSpPr>
        <p:spPr>
          <a:xfrm>
            <a:off x="8539940" y="4580256"/>
            <a:ext cx="141300" cy="14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2"/>
          <p:cNvSpPr/>
          <p:nvPr/>
        </p:nvSpPr>
        <p:spPr>
          <a:xfrm>
            <a:off x="7657126" y="3860100"/>
            <a:ext cx="880800" cy="162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600">
                <a:solidFill>
                  <a:schemeClr val="accent4"/>
                </a:solidFill>
                <a:latin typeface="Fira Sans Extra Condensed"/>
                <a:ea typeface="Fira Sans Extra Condensed"/>
                <a:cs typeface="Fira Sans Extra Condensed"/>
                <a:sym typeface="Fira Sans Extra Condensed"/>
              </a:rPr>
              <a:t>2018</a:t>
            </a:r>
            <a:endParaRPr b="1" sz="1600">
              <a:solidFill>
                <a:schemeClr val="accent4"/>
              </a:solidFill>
              <a:latin typeface="Fira Sans Extra Condensed"/>
              <a:ea typeface="Fira Sans Extra Condensed"/>
              <a:cs typeface="Fira Sans Extra Condensed"/>
              <a:sym typeface="Fira Sans Extra Condensed"/>
            </a:endParaRPr>
          </a:p>
        </p:txBody>
      </p:sp>
      <p:sp>
        <p:nvSpPr>
          <p:cNvPr id="463" name="Google Shape;463;p42"/>
          <p:cNvSpPr/>
          <p:nvPr/>
        </p:nvSpPr>
        <p:spPr>
          <a:xfrm>
            <a:off x="7657126" y="4214937"/>
            <a:ext cx="880800" cy="162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600">
                <a:solidFill>
                  <a:schemeClr val="accent3"/>
                </a:solidFill>
                <a:latin typeface="Fira Sans Extra Condensed"/>
                <a:ea typeface="Fira Sans Extra Condensed"/>
                <a:cs typeface="Fira Sans Extra Condensed"/>
                <a:sym typeface="Fira Sans Extra Condensed"/>
              </a:rPr>
              <a:t>2019</a:t>
            </a:r>
            <a:endParaRPr b="1" sz="1600">
              <a:solidFill>
                <a:schemeClr val="accent3"/>
              </a:solidFill>
              <a:latin typeface="Fira Sans Extra Condensed"/>
              <a:ea typeface="Fira Sans Extra Condensed"/>
              <a:cs typeface="Fira Sans Extra Condensed"/>
              <a:sym typeface="Fira Sans Extra Condensed"/>
            </a:endParaRPr>
          </a:p>
        </p:txBody>
      </p:sp>
      <p:sp>
        <p:nvSpPr>
          <p:cNvPr id="464" name="Google Shape;464;p42"/>
          <p:cNvSpPr/>
          <p:nvPr/>
        </p:nvSpPr>
        <p:spPr>
          <a:xfrm>
            <a:off x="7659226" y="4569774"/>
            <a:ext cx="880800" cy="162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600">
                <a:solidFill>
                  <a:schemeClr val="accent1"/>
                </a:solidFill>
                <a:latin typeface="Fira Sans Extra Condensed"/>
                <a:ea typeface="Fira Sans Extra Condensed"/>
                <a:cs typeface="Fira Sans Extra Condensed"/>
                <a:sym typeface="Fira Sans Extra Condensed"/>
              </a:rPr>
              <a:t>2020</a:t>
            </a:r>
            <a:endParaRPr b="1" sz="1600">
              <a:solidFill>
                <a:schemeClr val="accent1"/>
              </a:solidFill>
              <a:latin typeface="Fira Sans Extra Condensed"/>
              <a:ea typeface="Fira Sans Extra Condensed"/>
              <a:cs typeface="Fira Sans Extra Condensed"/>
              <a:sym typeface="Fira Sans Extra Condensed"/>
            </a:endParaRPr>
          </a:p>
        </p:txBody>
      </p:sp>
      <p:sp>
        <p:nvSpPr>
          <p:cNvPr id="465" name="Google Shape;465;p42"/>
          <p:cNvSpPr/>
          <p:nvPr/>
        </p:nvSpPr>
        <p:spPr>
          <a:xfrm>
            <a:off x="6674308" y="4590017"/>
            <a:ext cx="651300" cy="14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2"/>
          <p:cNvSpPr/>
          <p:nvPr/>
        </p:nvSpPr>
        <p:spPr>
          <a:xfrm>
            <a:off x="6674308" y="4430140"/>
            <a:ext cx="651300" cy="14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2"/>
          <p:cNvSpPr/>
          <p:nvPr/>
        </p:nvSpPr>
        <p:spPr>
          <a:xfrm>
            <a:off x="6674308" y="4270263"/>
            <a:ext cx="651300" cy="14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2"/>
          <p:cNvSpPr/>
          <p:nvPr/>
        </p:nvSpPr>
        <p:spPr>
          <a:xfrm>
            <a:off x="6674308" y="4110386"/>
            <a:ext cx="651300" cy="14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2"/>
          <p:cNvSpPr/>
          <p:nvPr/>
        </p:nvSpPr>
        <p:spPr>
          <a:xfrm>
            <a:off x="6674308" y="3950510"/>
            <a:ext cx="651300" cy="14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2"/>
          <p:cNvSpPr/>
          <p:nvPr/>
        </p:nvSpPr>
        <p:spPr>
          <a:xfrm>
            <a:off x="6674308" y="3790633"/>
            <a:ext cx="651300" cy="14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2"/>
          <p:cNvSpPr/>
          <p:nvPr/>
        </p:nvSpPr>
        <p:spPr>
          <a:xfrm>
            <a:off x="6674308" y="3630756"/>
            <a:ext cx="651300" cy="14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2"/>
          <p:cNvSpPr/>
          <p:nvPr/>
        </p:nvSpPr>
        <p:spPr>
          <a:xfrm>
            <a:off x="6674308" y="3470879"/>
            <a:ext cx="651300" cy="1413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2"/>
          <p:cNvSpPr/>
          <p:nvPr/>
        </p:nvSpPr>
        <p:spPr>
          <a:xfrm>
            <a:off x="6674308" y="3311002"/>
            <a:ext cx="651300" cy="1413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2"/>
          <p:cNvSpPr/>
          <p:nvPr/>
        </p:nvSpPr>
        <p:spPr>
          <a:xfrm>
            <a:off x="6674308" y="3151125"/>
            <a:ext cx="651300" cy="1413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2"/>
          <p:cNvSpPr/>
          <p:nvPr/>
        </p:nvSpPr>
        <p:spPr>
          <a:xfrm>
            <a:off x="8539940" y="3485714"/>
            <a:ext cx="141300" cy="141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2"/>
          <p:cNvSpPr/>
          <p:nvPr/>
        </p:nvSpPr>
        <p:spPr>
          <a:xfrm>
            <a:off x="7657126" y="3475213"/>
            <a:ext cx="880800" cy="162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600">
                <a:solidFill>
                  <a:schemeClr val="accent5"/>
                </a:solidFill>
                <a:latin typeface="Fira Sans Extra Condensed"/>
                <a:ea typeface="Fira Sans Extra Condensed"/>
                <a:cs typeface="Fira Sans Extra Condensed"/>
                <a:sym typeface="Fira Sans Extra Condensed"/>
              </a:rPr>
              <a:t>2017</a:t>
            </a:r>
            <a:endParaRPr b="1" sz="1600">
              <a:solidFill>
                <a:schemeClr val="accent5"/>
              </a:solidFill>
              <a:latin typeface="Fira Sans Extra Condensed"/>
              <a:ea typeface="Fira Sans Extra Condensed"/>
              <a:cs typeface="Fira Sans Extra Condensed"/>
              <a:sym typeface="Fira Sans Extra Condensed"/>
            </a:endParaRPr>
          </a:p>
        </p:txBody>
      </p:sp>
      <p:sp>
        <p:nvSpPr>
          <p:cNvPr id="477" name="Google Shape;477;p42"/>
          <p:cNvSpPr txBox="1"/>
          <p:nvPr/>
        </p:nvSpPr>
        <p:spPr>
          <a:xfrm>
            <a:off x="3693476" y="2901750"/>
            <a:ext cx="651300" cy="20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5"/>
                </a:solidFill>
                <a:latin typeface="Fira Sans Extra Condensed"/>
                <a:ea typeface="Fira Sans Extra Condensed"/>
                <a:cs typeface="Fira Sans Extra Condensed"/>
                <a:sym typeface="Fira Sans Extra Condensed"/>
              </a:rPr>
              <a:t>700$</a:t>
            </a:r>
            <a:endParaRPr b="1" sz="1800">
              <a:solidFill>
                <a:schemeClr val="accent5"/>
              </a:solidFill>
              <a:latin typeface="Fira Sans Extra Condensed"/>
              <a:ea typeface="Fira Sans Extra Condensed"/>
              <a:cs typeface="Fira Sans Extra Condensed"/>
              <a:sym typeface="Fira Sans Extra Condensed"/>
            </a:endParaRPr>
          </a:p>
        </p:txBody>
      </p:sp>
      <p:sp>
        <p:nvSpPr>
          <p:cNvPr id="478" name="Google Shape;478;p42"/>
          <p:cNvSpPr txBox="1"/>
          <p:nvPr/>
        </p:nvSpPr>
        <p:spPr>
          <a:xfrm>
            <a:off x="4687051" y="2901750"/>
            <a:ext cx="651300" cy="20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4"/>
                </a:solidFill>
                <a:latin typeface="Fira Sans Extra Condensed"/>
                <a:ea typeface="Fira Sans Extra Condensed"/>
                <a:cs typeface="Fira Sans Extra Condensed"/>
                <a:sym typeface="Fira Sans Extra Condensed"/>
              </a:rPr>
              <a:t>4</a:t>
            </a:r>
            <a:r>
              <a:rPr b="1" lang="en" sz="1800">
                <a:solidFill>
                  <a:schemeClr val="accent4"/>
                </a:solidFill>
                <a:latin typeface="Fira Sans Extra Condensed"/>
                <a:ea typeface="Fira Sans Extra Condensed"/>
                <a:cs typeface="Fira Sans Extra Condensed"/>
                <a:sym typeface="Fira Sans Extra Condensed"/>
              </a:rPr>
              <a:t>00$</a:t>
            </a:r>
            <a:endParaRPr b="1" sz="1800">
              <a:solidFill>
                <a:schemeClr val="accent4"/>
              </a:solidFill>
              <a:latin typeface="Fira Sans Extra Condensed"/>
              <a:ea typeface="Fira Sans Extra Condensed"/>
              <a:cs typeface="Fira Sans Extra Condensed"/>
              <a:sym typeface="Fira Sans Extra Condensed"/>
            </a:endParaRPr>
          </a:p>
        </p:txBody>
      </p:sp>
      <p:sp>
        <p:nvSpPr>
          <p:cNvPr id="479" name="Google Shape;479;p42"/>
          <p:cNvSpPr txBox="1"/>
          <p:nvPr/>
        </p:nvSpPr>
        <p:spPr>
          <a:xfrm>
            <a:off x="5680626" y="2901750"/>
            <a:ext cx="651300" cy="20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3"/>
                </a:solidFill>
                <a:latin typeface="Fira Sans Extra Condensed"/>
                <a:ea typeface="Fira Sans Extra Condensed"/>
                <a:cs typeface="Fira Sans Extra Condensed"/>
                <a:sym typeface="Fira Sans Extra Condensed"/>
              </a:rPr>
              <a:t>8</a:t>
            </a:r>
            <a:r>
              <a:rPr b="1" lang="en" sz="1800">
                <a:solidFill>
                  <a:schemeClr val="accent3"/>
                </a:solidFill>
                <a:latin typeface="Fira Sans Extra Condensed"/>
                <a:ea typeface="Fira Sans Extra Condensed"/>
                <a:cs typeface="Fira Sans Extra Condensed"/>
                <a:sym typeface="Fira Sans Extra Condensed"/>
              </a:rPr>
              <a:t>00$</a:t>
            </a:r>
            <a:endParaRPr b="1" sz="1800">
              <a:solidFill>
                <a:schemeClr val="accent3"/>
              </a:solidFill>
              <a:latin typeface="Fira Sans Extra Condensed"/>
              <a:ea typeface="Fira Sans Extra Condensed"/>
              <a:cs typeface="Fira Sans Extra Condensed"/>
              <a:sym typeface="Fira Sans Extra Condensed"/>
            </a:endParaRPr>
          </a:p>
        </p:txBody>
      </p:sp>
      <p:sp>
        <p:nvSpPr>
          <p:cNvPr id="480" name="Google Shape;480;p42"/>
          <p:cNvSpPr txBox="1"/>
          <p:nvPr/>
        </p:nvSpPr>
        <p:spPr>
          <a:xfrm>
            <a:off x="6674201" y="2901750"/>
            <a:ext cx="651300" cy="20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Fira Sans Extra Condensed"/>
                <a:ea typeface="Fira Sans Extra Condensed"/>
                <a:cs typeface="Fira Sans Extra Condensed"/>
                <a:sym typeface="Fira Sans Extra Condensed"/>
              </a:rPr>
              <a:t>5</a:t>
            </a:r>
            <a:r>
              <a:rPr b="1" lang="en" sz="1800">
                <a:solidFill>
                  <a:schemeClr val="accent1"/>
                </a:solidFill>
                <a:latin typeface="Fira Sans Extra Condensed"/>
                <a:ea typeface="Fira Sans Extra Condensed"/>
                <a:cs typeface="Fira Sans Extra Condensed"/>
                <a:sym typeface="Fira Sans Extra Condensed"/>
              </a:rPr>
              <a:t>00$</a:t>
            </a:r>
            <a:endParaRPr b="1" sz="1800">
              <a:solidFill>
                <a:schemeClr val="accent1"/>
              </a:solidFill>
              <a:latin typeface="Fira Sans Extra Condensed"/>
              <a:ea typeface="Fira Sans Extra Condensed"/>
              <a:cs typeface="Fira Sans Extra Condensed"/>
              <a:sym typeface="Fira Sans Extra Condensed"/>
            </a:endParaRPr>
          </a:p>
        </p:txBody>
      </p:sp>
      <p:sp>
        <p:nvSpPr>
          <p:cNvPr id="481" name="Google Shape;481;p42"/>
          <p:cNvSpPr/>
          <p:nvPr/>
        </p:nvSpPr>
        <p:spPr>
          <a:xfrm>
            <a:off x="3629490" y="1266025"/>
            <a:ext cx="1255200" cy="1262700"/>
          </a:xfrm>
          <a:prstGeom prst="blockArc">
            <a:avLst>
              <a:gd fmla="val 16091856" name="adj1"/>
              <a:gd fmla="val 5461101" name="adj2"/>
              <a:gd fmla="val 9926"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2"/>
          <p:cNvSpPr/>
          <p:nvPr/>
        </p:nvSpPr>
        <p:spPr>
          <a:xfrm>
            <a:off x="5530565" y="1266025"/>
            <a:ext cx="1255200" cy="1262700"/>
          </a:xfrm>
          <a:prstGeom prst="blockArc">
            <a:avLst>
              <a:gd fmla="val 11824180" name="adj1"/>
              <a:gd fmla="val 5461101" name="adj2"/>
              <a:gd fmla="val 9926" name="adj3"/>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2"/>
          <p:cNvSpPr/>
          <p:nvPr/>
        </p:nvSpPr>
        <p:spPr>
          <a:xfrm>
            <a:off x="7431640" y="1266025"/>
            <a:ext cx="1255200" cy="1262700"/>
          </a:xfrm>
          <a:prstGeom prst="blockArc">
            <a:avLst>
              <a:gd fmla="val 9420965" name="adj1"/>
              <a:gd fmla="val 5461101" name="adj2"/>
              <a:gd fmla="val 9926"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7" name="Shape 487"/>
        <p:cNvGrpSpPr/>
        <p:nvPr/>
      </p:nvGrpSpPr>
      <p:grpSpPr>
        <a:xfrm>
          <a:off x="0" y="0"/>
          <a:ext cx="0" cy="0"/>
          <a:chOff x="0" y="0"/>
          <a:chExt cx="0" cy="0"/>
        </a:xfrm>
      </p:grpSpPr>
      <p:sp>
        <p:nvSpPr>
          <p:cNvPr id="488" name="Google Shape;488;p43"/>
          <p:cNvSpPr txBox="1"/>
          <p:nvPr>
            <p:ph type="title"/>
          </p:nvPr>
        </p:nvSpPr>
        <p:spPr>
          <a:xfrm>
            <a:off x="457200" y="411475"/>
            <a:ext cx="8229600" cy="48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Big Data Infographics</a:t>
            </a:r>
            <a:endParaRPr>
              <a:solidFill>
                <a:schemeClr val="dk1"/>
              </a:solidFill>
            </a:endParaRPr>
          </a:p>
        </p:txBody>
      </p:sp>
      <p:sp>
        <p:nvSpPr>
          <p:cNvPr id="489" name="Google Shape;489;p43"/>
          <p:cNvSpPr/>
          <p:nvPr/>
        </p:nvSpPr>
        <p:spPr>
          <a:xfrm>
            <a:off x="6292017" y="2662292"/>
            <a:ext cx="594300" cy="5943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3"/>
          <p:cNvSpPr/>
          <p:nvPr/>
        </p:nvSpPr>
        <p:spPr>
          <a:xfrm>
            <a:off x="6306942" y="4110680"/>
            <a:ext cx="594300" cy="5943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3"/>
          <p:cNvSpPr/>
          <p:nvPr/>
        </p:nvSpPr>
        <p:spPr>
          <a:xfrm>
            <a:off x="6306942" y="1097655"/>
            <a:ext cx="594300" cy="594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3"/>
          <p:cNvSpPr/>
          <p:nvPr/>
        </p:nvSpPr>
        <p:spPr>
          <a:xfrm>
            <a:off x="2328617" y="4112667"/>
            <a:ext cx="594300" cy="594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3"/>
          <p:cNvSpPr/>
          <p:nvPr/>
        </p:nvSpPr>
        <p:spPr>
          <a:xfrm>
            <a:off x="2328617" y="1102330"/>
            <a:ext cx="594300" cy="594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3"/>
          <p:cNvSpPr/>
          <p:nvPr/>
        </p:nvSpPr>
        <p:spPr>
          <a:xfrm>
            <a:off x="2328617" y="2668055"/>
            <a:ext cx="594300" cy="594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5" name="Google Shape;495;p43"/>
          <p:cNvCxnSpPr>
            <a:stCxn id="496" idx="2"/>
            <a:endCxn id="494" idx="6"/>
          </p:cNvCxnSpPr>
          <p:nvPr/>
        </p:nvCxnSpPr>
        <p:spPr>
          <a:xfrm flipH="1">
            <a:off x="2923025" y="2959417"/>
            <a:ext cx="831300" cy="5700"/>
          </a:xfrm>
          <a:prstGeom prst="straightConnector1">
            <a:avLst/>
          </a:prstGeom>
          <a:noFill/>
          <a:ln cap="flat" cmpd="sng" w="9525">
            <a:solidFill>
              <a:schemeClr val="dk1"/>
            </a:solidFill>
            <a:prstDash val="dot"/>
            <a:round/>
            <a:headEnd len="med" w="med" type="none"/>
            <a:tailEnd len="med" w="med" type="none"/>
          </a:ln>
        </p:spPr>
      </p:cxnSp>
      <p:cxnSp>
        <p:nvCxnSpPr>
          <p:cNvPr id="497" name="Google Shape;497;p43"/>
          <p:cNvCxnSpPr>
            <a:stCxn id="489" idx="2"/>
            <a:endCxn id="496" idx="6"/>
          </p:cNvCxnSpPr>
          <p:nvPr/>
        </p:nvCxnSpPr>
        <p:spPr>
          <a:xfrm rot="10800000">
            <a:off x="5389617" y="2959442"/>
            <a:ext cx="902400" cy="0"/>
          </a:xfrm>
          <a:prstGeom prst="straightConnector1">
            <a:avLst/>
          </a:prstGeom>
          <a:noFill/>
          <a:ln cap="flat" cmpd="sng" w="9525">
            <a:solidFill>
              <a:schemeClr val="dk1"/>
            </a:solidFill>
            <a:prstDash val="dot"/>
            <a:round/>
            <a:headEnd len="med" w="med" type="none"/>
            <a:tailEnd len="med" w="med" type="none"/>
          </a:ln>
        </p:spPr>
      </p:cxnSp>
      <p:cxnSp>
        <p:nvCxnSpPr>
          <p:cNvPr id="498" name="Google Shape;498;p43"/>
          <p:cNvCxnSpPr>
            <a:stCxn id="496" idx="3"/>
            <a:endCxn id="492" idx="6"/>
          </p:cNvCxnSpPr>
          <p:nvPr/>
        </p:nvCxnSpPr>
        <p:spPr>
          <a:xfrm rot="5400000">
            <a:off x="3022259" y="3438133"/>
            <a:ext cx="872100" cy="1071000"/>
          </a:xfrm>
          <a:prstGeom prst="bentConnector2">
            <a:avLst/>
          </a:prstGeom>
          <a:noFill/>
          <a:ln cap="flat" cmpd="sng" w="9525">
            <a:solidFill>
              <a:schemeClr val="dk1"/>
            </a:solidFill>
            <a:prstDash val="dot"/>
            <a:round/>
            <a:headEnd len="med" w="med" type="none"/>
            <a:tailEnd len="med" w="med" type="none"/>
          </a:ln>
        </p:spPr>
      </p:cxnSp>
      <p:cxnSp>
        <p:nvCxnSpPr>
          <p:cNvPr id="499" name="Google Shape;499;p43"/>
          <p:cNvCxnSpPr>
            <a:stCxn id="496" idx="1"/>
            <a:endCxn id="493" idx="6"/>
          </p:cNvCxnSpPr>
          <p:nvPr/>
        </p:nvCxnSpPr>
        <p:spPr>
          <a:xfrm flipH="1" rot="5400000">
            <a:off x="2967359" y="1354801"/>
            <a:ext cx="981900" cy="1071000"/>
          </a:xfrm>
          <a:prstGeom prst="bentConnector2">
            <a:avLst/>
          </a:prstGeom>
          <a:noFill/>
          <a:ln cap="flat" cmpd="sng" w="9525">
            <a:solidFill>
              <a:schemeClr val="dk1"/>
            </a:solidFill>
            <a:prstDash val="dot"/>
            <a:round/>
            <a:headEnd len="med" w="med" type="none"/>
            <a:tailEnd len="med" w="med" type="none"/>
          </a:ln>
        </p:spPr>
      </p:cxnSp>
      <p:sp>
        <p:nvSpPr>
          <p:cNvPr id="500" name="Google Shape;500;p43"/>
          <p:cNvSpPr txBox="1"/>
          <p:nvPr/>
        </p:nvSpPr>
        <p:spPr>
          <a:xfrm>
            <a:off x="436913" y="1350863"/>
            <a:ext cx="1689900" cy="456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Mercury is the closest planet to the Sun</a:t>
            </a:r>
            <a:endParaRPr sz="1200">
              <a:latin typeface="Roboto"/>
              <a:ea typeface="Roboto"/>
              <a:cs typeface="Roboto"/>
              <a:sym typeface="Roboto"/>
            </a:endParaRPr>
          </a:p>
        </p:txBody>
      </p:sp>
      <p:sp>
        <p:nvSpPr>
          <p:cNvPr id="501" name="Google Shape;501;p43"/>
          <p:cNvSpPr txBox="1"/>
          <p:nvPr/>
        </p:nvSpPr>
        <p:spPr>
          <a:xfrm>
            <a:off x="436913" y="1052900"/>
            <a:ext cx="1689900" cy="22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Fira Sans Extra Condensed"/>
                <a:ea typeface="Fira Sans Extra Condensed"/>
                <a:cs typeface="Fira Sans Extra Condensed"/>
                <a:sym typeface="Fira Sans Extra Condensed"/>
              </a:rPr>
              <a:t>Low Volume</a:t>
            </a:r>
            <a:endParaRPr b="1" sz="1600">
              <a:latin typeface="Fira Sans Extra Condensed"/>
              <a:ea typeface="Fira Sans Extra Condensed"/>
              <a:cs typeface="Fira Sans Extra Condensed"/>
              <a:sym typeface="Fira Sans Extra Condensed"/>
            </a:endParaRPr>
          </a:p>
        </p:txBody>
      </p:sp>
      <p:sp>
        <p:nvSpPr>
          <p:cNvPr id="502" name="Google Shape;502;p43"/>
          <p:cNvSpPr txBox="1"/>
          <p:nvPr/>
        </p:nvSpPr>
        <p:spPr>
          <a:xfrm>
            <a:off x="436913" y="2929638"/>
            <a:ext cx="1689900" cy="456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Despite being red, Mars is a cold place</a:t>
            </a:r>
            <a:endParaRPr sz="1200">
              <a:latin typeface="Roboto"/>
              <a:ea typeface="Roboto"/>
              <a:cs typeface="Roboto"/>
              <a:sym typeface="Roboto"/>
            </a:endParaRPr>
          </a:p>
        </p:txBody>
      </p:sp>
      <p:sp>
        <p:nvSpPr>
          <p:cNvPr id="503" name="Google Shape;503;p43"/>
          <p:cNvSpPr txBox="1"/>
          <p:nvPr/>
        </p:nvSpPr>
        <p:spPr>
          <a:xfrm>
            <a:off x="436913" y="2631675"/>
            <a:ext cx="1689900" cy="22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Fira Sans Extra Condensed"/>
                <a:ea typeface="Fira Sans Extra Condensed"/>
                <a:cs typeface="Fira Sans Extra Condensed"/>
                <a:sym typeface="Fira Sans Extra Condensed"/>
              </a:rPr>
              <a:t>Batch</a:t>
            </a:r>
            <a:endParaRPr b="1" sz="1600">
              <a:latin typeface="Fira Sans Extra Condensed"/>
              <a:ea typeface="Fira Sans Extra Condensed"/>
              <a:cs typeface="Fira Sans Extra Condensed"/>
              <a:sym typeface="Fira Sans Extra Condensed"/>
            </a:endParaRPr>
          </a:p>
        </p:txBody>
      </p:sp>
      <p:sp>
        <p:nvSpPr>
          <p:cNvPr id="504" name="Google Shape;504;p43"/>
          <p:cNvSpPr txBox="1"/>
          <p:nvPr/>
        </p:nvSpPr>
        <p:spPr>
          <a:xfrm>
            <a:off x="436913" y="4368613"/>
            <a:ext cx="1689900" cy="456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Earth is the planet where we live on</a:t>
            </a:r>
            <a:endParaRPr sz="1200">
              <a:latin typeface="Roboto"/>
              <a:ea typeface="Roboto"/>
              <a:cs typeface="Roboto"/>
              <a:sym typeface="Roboto"/>
            </a:endParaRPr>
          </a:p>
        </p:txBody>
      </p:sp>
      <p:sp>
        <p:nvSpPr>
          <p:cNvPr id="505" name="Google Shape;505;p43"/>
          <p:cNvSpPr txBox="1"/>
          <p:nvPr/>
        </p:nvSpPr>
        <p:spPr>
          <a:xfrm>
            <a:off x="436913" y="4070650"/>
            <a:ext cx="1689900" cy="22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Fira Sans Extra Condensed"/>
                <a:ea typeface="Fira Sans Extra Condensed"/>
                <a:cs typeface="Fira Sans Extra Condensed"/>
                <a:sym typeface="Fira Sans Extra Condensed"/>
              </a:rPr>
              <a:t>Structured</a:t>
            </a:r>
            <a:endParaRPr b="1" sz="1600">
              <a:latin typeface="Fira Sans Extra Condensed"/>
              <a:ea typeface="Fira Sans Extra Condensed"/>
              <a:cs typeface="Fira Sans Extra Condensed"/>
              <a:sym typeface="Fira Sans Extra Condensed"/>
            </a:endParaRPr>
          </a:p>
        </p:txBody>
      </p:sp>
      <p:sp>
        <p:nvSpPr>
          <p:cNvPr id="506" name="Google Shape;506;p43"/>
          <p:cNvSpPr txBox="1"/>
          <p:nvPr/>
        </p:nvSpPr>
        <p:spPr>
          <a:xfrm>
            <a:off x="7018759" y="1060300"/>
            <a:ext cx="1668900" cy="224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600">
                <a:latin typeface="Fira Sans Extra Condensed"/>
                <a:ea typeface="Fira Sans Extra Condensed"/>
                <a:cs typeface="Fira Sans Extra Condensed"/>
                <a:sym typeface="Fira Sans Extra Condensed"/>
              </a:rPr>
              <a:t>High Volume</a:t>
            </a:r>
            <a:endParaRPr b="1" sz="1600">
              <a:latin typeface="Fira Sans Extra Condensed"/>
              <a:ea typeface="Fira Sans Extra Condensed"/>
              <a:cs typeface="Fira Sans Extra Condensed"/>
              <a:sym typeface="Fira Sans Extra Condensed"/>
            </a:endParaRPr>
          </a:p>
        </p:txBody>
      </p:sp>
      <p:sp>
        <p:nvSpPr>
          <p:cNvPr id="507" name="Google Shape;507;p43"/>
          <p:cNvSpPr txBox="1"/>
          <p:nvPr/>
        </p:nvSpPr>
        <p:spPr>
          <a:xfrm>
            <a:off x="6997625" y="2937906"/>
            <a:ext cx="1670700" cy="4566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n" sz="1200">
                <a:latin typeface="Roboto"/>
                <a:ea typeface="Roboto"/>
                <a:cs typeface="Roboto"/>
                <a:sym typeface="Roboto"/>
              </a:rPr>
              <a:t>Venus is the second planet from the Sun</a:t>
            </a:r>
            <a:endParaRPr sz="1200">
              <a:latin typeface="Roboto"/>
              <a:ea typeface="Roboto"/>
              <a:cs typeface="Roboto"/>
              <a:sym typeface="Roboto"/>
            </a:endParaRPr>
          </a:p>
        </p:txBody>
      </p:sp>
      <p:sp>
        <p:nvSpPr>
          <p:cNvPr id="508" name="Google Shape;508;p43"/>
          <p:cNvSpPr txBox="1"/>
          <p:nvPr/>
        </p:nvSpPr>
        <p:spPr>
          <a:xfrm>
            <a:off x="6997613" y="2639950"/>
            <a:ext cx="1668900" cy="224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600">
                <a:latin typeface="Fira Sans Extra Condensed"/>
                <a:ea typeface="Fira Sans Extra Condensed"/>
                <a:cs typeface="Fira Sans Extra Condensed"/>
                <a:sym typeface="Fira Sans Extra Condensed"/>
              </a:rPr>
              <a:t>Real-Time</a:t>
            </a:r>
            <a:endParaRPr b="1" sz="1600">
              <a:latin typeface="Fira Sans Extra Condensed"/>
              <a:ea typeface="Fira Sans Extra Condensed"/>
              <a:cs typeface="Fira Sans Extra Condensed"/>
              <a:sym typeface="Fira Sans Extra Condensed"/>
            </a:endParaRPr>
          </a:p>
        </p:txBody>
      </p:sp>
      <p:sp>
        <p:nvSpPr>
          <p:cNvPr id="509" name="Google Shape;509;p43"/>
          <p:cNvSpPr txBox="1"/>
          <p:nvPr/>
        </p:nvSpPr>
        <p:spPr>
          <a:xfrm>
            <a:off x="7012379" y="4380673"/>
            <a:ext cx="1670700" cy="4566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n" sz="1200">
                <a:latin typeface="Roboto"/>
                <a:ea typeface="Roboto"/>
                <a:cs typeface="Roboto"/>
                <a:sym typeface="Roboto"/>
              </a:rPr>
              <a:t>Saturn is the ringed one. It’s a gas giant</a:t>
            </a:r>
            <a:endParaRPr sz="1200">
              <a:latin typeface="Roboto"/>
              <a:ea typeface="Roboto"/>
              <a:cs typeface="Roboto"/>
              <a:sym typeface="Roboto"/>
            </a:endParaRPr>
          </a:p>
        </p:txBody>
      </p:sp>
      <p:sp>
        <p:nvSpPr>
          <p:cNvPr id="510" name="Google Shape;510;p43"/>
          <p:cNvSpPr txBox="1"/>
          <p:nvPr/>
        </p:nvSpPr>
        <p:spPr>
          <a:xfrm>
            <a:off x="7018759" y="4082700"/>
            <a:ext cx="1668900" cy="224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600">
                <a:latin typeface="Fira Sans Extra Condensed"/>
                <a:ea typeface="Fira Sans Extra Condensed"/>
                <a:cs typeface="Fira Sans Extra Condensed"/>
                <a:sym typeface="Fira Sans Extra Condensed"/>
              </a:rPr>
              <a:t>Multi-Structured</a:t>
            </a:r>
            <a:endParaRPr b="1" sz="1600">
              <a:latin typeface="Fira Sans Extra Condensed"/>
              <a:ea typeface="Fira Sans Extra Condensed"/>
              <a:cs typeface="Fira Sans Extra Condensed"/>
              <a:sym typeface="Fira Sans Extra Condensed"/>
            </a:endParaRPr>
          </a:p>
        </p:txBody>
      </p:sp>
      <p:sp>
        <p:nvSpPr>
          <p:cNvPr id="511" name="Google Shape;511;p43"/>
          <p:cNvSpPr txBox="1"/>
          <p:nvPr/>
        </p:nvSpPr>
        <p:spPr>
          <a:xfrm>
            <a:off x="7016973" y="1358275"/>
            <a:ext cx="1670700" cy="4566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n" sz="1200">
                <a:latin typeface="Roboto"/>
                <a:ea typeface="Roboto"/>
                <a:cs typeface="Roboto"/>
                <a:sym typeface="Roboto"/>
              </a:rPr>
              <a:t>Jupiter is the biggest of them all</a:t>
            </a:r>
            <a:endParaRPr sz="1200">
              <a:latin typeface="Roboto"/>
              <a:ea typeface="Roboto"/>
              <a:cs typeface="Roboto"/>
              <a:sym typeface="Roboto"/>
            </a:endParaRPr>
          </a:p>
        </p:txBody>
      </p:sp>
      <p:cxnSp>
        <p:nvCxnSpPr>
          <p:cNvPr id="512" name="Google Shape;512;p43"/>
          <p:cNvCxnSpPr>
            <a:stCxn id="496" idx="7"/>
            <a:endCxn id="491" idx="2"/>
          </p:cNvCxnSpPr>
          <p:nvPr/>
        </p:nvCxnSpPr>
        <p:spPr>
          <a:xfrm rot="-5400000">
            <a:off x="5235341" y="1309651"/>
            <a:ext cx="986400" cy="1156800"/>
          </a:xfrm>
          <a:prstGeom prst="bentConnector2">
            <a:avLst/>
          </a:prstGeom>
          <a:noFill/>
          <a:ln cap="flat" cmpd="sng" w="9525">
            <a:solidFill>
              <a:schemeClr val="dk1"/>
            </a:solidFill>
            <a:prstDash val="dot"/>
            <a:round/>
            <a:headEnd len="med" w="med" type="none"/>
            <a:tailEnd len="med" w="med" type="none"/>
          </a:ln>
        </p:spPr>
      </p:cxnSp>
      <p:cxnSp>
        <p:nvCxnSpPr>
          <p:cNvPr id="513" name="Google Shape;513;p43"/>
          <p:cNvCxnSpPr>
            <a:stCxn id="496" idx="5"/>
            <a:endCxn id="490" idx="2"/>
          </p:cNvCxnSpPr>
          <p:nvPr/>
        </p:nvCxnSpPr>
        <p:spPr>
          <a:xfrm flipH="1" rot="-5400000">
            <a:off x="5293391" y="3394333"/>
            <a:ext cx="870300" cy="1156800"/>
          </a:xfrm>
          <a:prstGeom prst="bentConnector2">
            <a:avLst/>
          </a:prstGeom>
          <a:noFill/>
          <a:ln cap="flat" cmpd="sng" w="9525">
            <a:solidFill>
              <a:schemeClr val="dk1"/>
            </a:solidFill>
            <a:prstDash val="dot"/>
            <a:round/>
            <a:headEnd len="med" w="med" type="none"/>
            <a:tailEnd len="med" w="med" type="none"/>
          </a:ln>
        </p:spPr>
      </p:cxnSp>
      <p:sp>
        <p:nvSpPr>
          <p:cNvPr id="496" name="Google Shape;496;p43"/>
          <p:cNvSpPr/>
          <p:nvPr/>
        </p:nvSpPr>
        <p:spPr>
          <a:xfrm>
            <a:off x="3754325" y="2141767"/>
            <a:ext cx="1635300" cy="16353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3"/>
          <p:cNvSpPr txBox="1"/>
          <p:nvPr/>
        </p:nvSpPr>
        <p:spPr>
          <a:xfrm>
            <a:off x="3834675" y="2662275"/>
            <a:ext cx="1440900" cy="59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lt1"/>
                </a:solidFill>
                <a:latin typeface="Fira Sans Extra Condensed SemiBold"/>
                <a:ea typeface="Fira Sans Extra Condensed SemiBold"/>
                <a:cs typeface="Fira Sans Extra Condensed SemiBold"/>
                <a:sym typeface="Fira Sans Extra Condensed SemiBold"/>
              </a:rPr>
              <a:t>Small Data vs. Big Data</a:t>
            </a:r>
            <a:endParaRPr sz="1900">
              <a:solidFill>
                <a:schemeClr val="lt1"/>
              </a:solidFill>
              <a:latin typeface="Fira Sans Extra Condensed SemiBold"/>
              <a:ea typeface="Fira Sans Extra Condensed SemiBold"/>
              <a:cs typeface="Fira Sans Extra Condensed SemiBold"/>
              <a:sym typeface="Fira Sans Extra Condensed SemiBold"/>
            </a:endParaRPr>
          </a:p>
        </p:txBody>
      </p:sp>
      <p:grpSp>
        <p:nvGrpSpPr>
          <p:cNvPr id="515" name="Google Shape;515;p43"/>
          <p:cNvGrpSpPr/>
          <p:nvPr/>
        </p:nvGrpSpPr>
        <p:grpSpPr>
          <a:xfrm>
            <a:off x="6424117" y="1212072"/>
            <a:ext cx="359972" cy="365467"/>
            <a:chOff x="-59400775" y="4084200"/>
            <a:chExt cx="311125" cy="315875"/>
          </a:xfrm>
        </p:grpSpPr>
        <p:sp>
          <p:nvSpPr>
            <p:cNvPr id="516" name="Google Shape;516;p43"/>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3"/>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3"/>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3"/>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3"/>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3"/>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 name="Google Shape;522;p43"/>
          <p:cNvSpPr/>
          <p:nvPr/>
        </p:nvSpPr>
        <p:spPr>
          <a:xfrm>
            <a:off x="6430003" y="4226950"/>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 name="Google Shape;523;p43"/>
          <p:cNvGrpSpPr/>
          <p:nvPr/>
        </p:nvGrpSpPr>
        <p:grpSpPr>
          <a:xfrm>
            <a:off x="6406079" y="2784390"/>
            <a:ext cx="351024" cy="350079"/>
            <a:chOff x="3859600" y="3591950"/>
            <a:chExt cx="296975" cy="296175"/>
          </a:xfrm>
        </p:grpSpPr>
        <p:sp>
          <p:nvSpPr>
            <p:cNvPr id="524" name="Google Shape;524;p43"/>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3"/>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3"/>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 name="Google Shape;527;p43"/>
          <p:cNvGrpSpPr/>
          <p:nvPr/>
        </p:nvGrpSpPr>
        <p:grpSpPr>
          <a:xfrm>
            <a:off x="2493609" y="2781556"/>
            <a:ext cx="264317" cy="367290"/>
            <a:chOff x="-64001300" y="4093650"/>
            <a:chExt cx="228450" cy="317450"/>
          </a:xfrm>
        </p:grpSpPr>
        <p:sp>
          <p:nvSpPr>
            <p:cNvPr id="528" name="Google Shape;528;p43"/>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3"/>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3"/>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3"/>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 name="Google Shape;532;p43"/>
          <p:cNvGrpSpPr/>
          <p:nvPr/>
        </p:nvGrpSpPr>
        <p:grpSpPr>
          <a:xfrm>
            <a:off x="2442593" y="4216943"/>
            <a:ext cx="366364" cy="367290"/>
            <a:chOff x="-61784125" y="3377700"/>
            <a:chExt cx="316650" cy="317450"/>
          </a:xfrm>
        </p:grpSpPr>
        <p:sp>
          <p:nvSpPr>
            <p:cNvPr id="533" name="Google Shape;533;p43"/>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3"/>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3"/>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3"/>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3"/>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3"/>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3"/>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 name="Google Shape;540;p43"/>
          <p:cNvGrpSpPr/>
          <p:nvPr/>
        </p:nvGrpSpPr>
        <p:grpSpPr>
          <a:xfrm>
            <a:off x="2546250" y="1229840"/>
            <a:ext cx="159039" cy="339253"/>
            <a:chOff x="4584850" y="4399275"/>
            <a:chExt cx="225875" cy="481825"/>
          </a:xfrm>
        </p:grpSpPr>
        <p:sp>
          <p:nvSpPr>
            <p:cNvPr id="541" name="Google Shape;541;p43"/>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 name="Google Shape;542;p43"/>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7"/>
          <p:cNvSpPr txBox="1"/>
          <p:nvPr>
            <p:ph type="title"/>
          </p:nvPr>
        </p:nvSpPr>
        <p:spPr>
          <a:xfrm>
            <a:off x="457200" y="124575"/>
            <a:ext cx="8229600" cy="8004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b="1" lang="en" sz="4000"/>
              <a:t>Problem Formulation</a:t>
            </a:r>
            <a:endParaRPr b="1" sz="4000"/>
          </a:p>
        </p:txBody>
      </p:sp>
      <p:sp>
        <p:nvSpPr>
          <p:cNvPr id="140" name="Google Shape;140;p17"/>
          <p:cNvSpPr txBox="1"/>
          <p:nvPr/>
        </p:nvSpPr>
        <p:spPr>
          <a:xfrm>
            <a:off x="457200" y="814325"/>
            <a:ext cx="4166400" cy="467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Practical Motivation:</a:t>
            </a:r>
            <a:endParaRPr b="1" sz="1800"/>
          </a:p>
          <a:p>
            <a:pPr indent="0" lvl="0" marL="0" rtl="0" algn="l">
              <a:lnSpc>
                <a:spcPct val="115000"/>
              </a:lnSpc>
              <a:spcBef>
                <a:spcPts val="0"/>
              </a:spcBef>
              <a:spcAft>
                <a:spcPts val="0"/>
              </a:spcAft>
              <a:buNone/>
            </a:pPr>
            <a:r>
              <a:rPr lang="en" sz="1600"/>
              <a:t>The goal of this project is to develop a predictive model that can estimate the local price of a Big Mac in USD across different countries for a given future year. This estimation helps in understanding the economic condition, purchasing power, and potential currency valuation discrepancies in various regions. By predicting Big Mac prices, we can gain insights into the affordability and economic stability of different countries. This analysis can also aid in strategic pricing, currency valuation, and policy evaluation for potential investors and businessmen.</a:t>
            </a:r>
            <a:endParaRPr sz="1600"/>
          </a:p>
          <a:p>
            <a:pPr indent="0" lvl="0" marL="0" rtl="0" algn="l">
              <a:lnSpc>
                <a:spcPct val="115000"/>
              </a:lnSpc>
              <a:spcBef>
                <a:spcPts val="0"/>
              </a:spcBef>
              <a:spcAft>
                <a:spcPts val="0"/>
              </a:spcAft>
              <a:buNone/>
            </a:pPr>
            <a:r>
              <a:rPr lang="en" sz="1600"/>
              <a:t>.</a:t>
            </a:r>
            <a:endParaRPr sz="1600"/>
          </a:p>
        </p:txBody>
      </p:sp>
      <p:pic>
        <p:nvPicPr>
          <p:cNvPr id="141" name="Google Shape;141;p17"/>
          <p:cNvPicPr preferRelativeResize="0"/>
          <p:nvPr/>
        </p:nvPicPr>
        <p:blipFill>
          <a:blip r:embed="rId3">
            <a:alphaModFix/>
          </a:blip>
          <a:stretch>
            <a:fillRect/>
          </a:stretch>
        </p:blipFill>
        <p:spPr>
          <a:xfrm>
            <a:off x="4776000" y="923475"/>
            <a:ext cx="4067625" cy="40676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6" name="Shape 546"/>
        <p:cNvGrpSpPr/>
        <p:nvPr/>
      </p:nvGrpSpPr>
      <p:grpSpPr>
        <a:xfrm>
          <a:off x="0" y="0"/>
          <a:ext cx="0" cy="0"/>
          <a:chOff x="0" y="0"/>
          <a:chExt cx="0" cy="0"/>
        </a:xfrm>
      </p:grpSpPr>
      <p:grpSp>
        <p:nvGrpSpPr>
          <p:cNvPr id="547" name="Google Shape;547;p44"/>
          <p:cNvGrpSpPr/>
          <p:nvPr/>
        </p:nvGrpSpPr>
        <p:grpSpPr>
          <a:xfrm>
            <a:off x="597098" y="1340074"/>
            <a:ext cx="3230211" cy="3230211"/>
            <a:chOff x="597098" y="1340074"/>
            <a:chExt cx="3230211" cy="3230211"/>
          </a:xfrm>
        </p:grpSpPr>
        <p:sp>
          <p:nvSpPr>
            <p:cNvPr id="548" name="Google Shape;548;p44"/>
            <p:cNvSpPr/>
            <p:nvPr/>
          </p:nvSpPr>
          <p:spPr>
            <a:xfrm rot="-719520">
              <a:off x="867631" y="1611648"/>
              <a:ext cx="2688004" cy="2688004"/>
            </a:xfrm>
            <a:prstGeom prst="ellipse">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4"/>
            <p:cNvSpPr/>
            <p:nvPr/>
          </p:nvSpPr>
          <p:spPr>
            <a:xfrm>
              <a:off x="597098" y="1340074"/>
              <a:ext cx="3230211" cy="3230211"/>
            </a:xfrm>
            <a:prstGeom prst="ellipse">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4"/>
            <p:cNvSpPr/>
            <p:nvPr/>
          </p:nvSpPr>
          <p:spPr>
            <a:xfrm>
              <a:off x="1145264" y="1888212"/>
              <a:ext cx="2133994" cy="2133994"/>
            </a:xfrm>
            <a:prstGeom prst="ellipse">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4"/>
            <p:cNvSpPr/>
            <p:nvPr/>
          </p:nvSpPr>
          <p:spPr>
            <a:xfrm>
              <a:off x="1427877" y="2170825"/>
              <a:ext cx="1568700" cy="1568700"/>
            </a:xfrm>
            <a:prstGeom prst="ellipse">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52" name="Google Shape;552;p44"/>
          <p:cNvCxnSpPr>
            <a:stCxn id="553" idx="1"/>
          </p:cNvCxnSpPr>
          <p:nvPr/>
        </p:nvCxnSpPr>
        <p:spPr>
          <a:xfrm rot="10800000">
            <a:off x="2978150" y="4386525"/>
            <a:ext cx="1667100" cy="0"/>
          </a:xfrm>
          <a:prstGeom prst="straightConnector1">
            <a:avLst/>
          </a:prstGeom>
          <a:noFill/>
          <a:ln cap="flat" cmpd="sng" w="28575">
            <a:solidFill>
              <a:schemeClr val="lt2"/>
            </a:solidFill>
            <a:prstDash val="solid"/>
            <a:round/>
            <a:headEnd len="med" w="med" type="none"/>
            <a:tailEnd len="med" w="med" type="none"/>
          </a:ln>
        </p:spPr>
      </p:cxnSp>
      <p:cxnSp>
        <p:nvCxnSpPr>
          <p:cNvPr id="554" name="Google Shape;554;p44"/>
          <p:cNvCxnSpPr/>
          <p:nvPr/>
        </p:nvCxnSpPr>
        <p:spPr>
          <a:xfrm rot="10800000">
            <a:off x="2914250" y="1509400"/>
            <a:ext cx="1731000" cy="0"/>
          </a:xfrm>
          <a:prstGeom prst="straightConnector1">
            <a:avLst/>
          </a:prstGeom>
          <a:noFill/>
          <a:ln cap="flat" cmpd="sng" w="28575">
            <a:solidFill>
              <a:schemeClr val="lt2"/>
            </a:solidFill>
            <a:prstDash val="solid"/>
            <a:round/>
            <a:headEnd len="med" w="med" type="none"/>
            <a:tailEnd len="med" w="med" type="none"/>
          </a:ln>
        </p:spPr>
      </p:cxnSp>
      <p:cxnSp>
        <p:nvCxnSpPr>
          <p:cNvPr id="555" name="Google Shape;555;p44"/>
          <p:cNvCxnSpPr/>
          <p:nvPr/>
        </p:nvCxnSpPr>
        <p:spPr>
          <a:xfrm rot="10800000">
            <a:off x="3752150" y="2478800"/>
            <a:ext cx="893100" cy="0"/>
          </a:xfrm>
          <a:prstGeom prst="straightConnector1">
            <a:avLst/>
          </a:prstGeom>
          <a:noFill/>
          <a:ln cap="flat" cmpd="sng" w="28575">
            <a:solidFill>
              <a:schemeClr val="lt2"/>
            </a:solidFill>
            <a:prstDash val="solid"/>
            <a:round/>
            <a:headEnd len="med" w="med" type="none"/>
            <a:tailEnd len="med" w="med" type="none"/>
          </a:ln>
        </p:spPr>
      </p:cxnSp>
      <p:cxnSp>
        <p:nvCxnSpPr>
          <p:cNvPr id="556" name="Google Shape;556;p44"/>
          <p:cNvCxnSpPr/>
          <p:nvPr/>
        </p:nvCxnSpPr>
        <p:spPr>
          <a:xfrm rot="10800000">
            <a:off x="3752150" y="3382025"/>
            <a:ext cx="893100" cy="0"/>
          </a:xfrm>
          <a:prstGeom prst="straightConnector1">
            <a:avLst/>
          </a:prstGeom>
          <a:noFill/>
          <a:ln cap="flat" cmpd="sng" w="28575">
            <a:solidFill>
              <a:schemeClr val="lt2"/>
            </a:solidFill>
            <a:prstDash val="solid"/>
            <a:round/>
            <a:headEnd len="med" w="med" type="none"/>
            <a:tailEnd len="med" w="med" type="none"/>
          </a:ln>
        </p:spPr>
      </p:cxnSp>
      <p:sp>
        <p:nvSpPr>
          <p:cNvPr id="553" name="Google Shape;553;p44"/>
          <p:cNvSpPr/>
          <p:nvPr/>
        </p:nvSpPr>
        <p:spPr>
          <a:xfrm>
            <a:off x="4645250" y="4064625"/>
            <a:ext cx="1115700" cy="6438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4"/>
          <p:cNvSpPr/>
          <p:nvPr/>
        </p:nvSpPr>
        <p:spPr>
          <a:xfrm>
            <a:off x="4645250" y="3060125"/>
            <a:ext cx="1115700" cy="6438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4"/>
          <p:cNvSpPr/>
          <p:nvPr/>
        </p:nvSpPr>
        <p:spPr>
          <a:xfrm>
            <a:off x="4645250" y="2156900"/>
            <a:ext cx="1115700" cy="643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4"/>
          <p:cNvSpPr/>
          <p:nvPr/>
        </p:nvSpPr>
        <p:spPr>
          <a:xfrm>
            <a:off x="4645250" y="1187500"/>
            <a:ext cx="1115700" cy="6438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4"/>
          <p:cNvSpPr txBox="1"/>
          <p:nvPr>
            <p:ph type="title"/>
          </p:nvPr>
        </p:nvSpPr>
        <p:spPr>
          <a:xfrm>
            <a:off x="457200" y="411475"/>
            <a:ext cx="8229600" cy="48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Big Data Infographics</a:t>
            </a:r>
            <a:endParaRPr>
              <a:solidFill>
                <a:schemeClr val="dk1"/>
              </a:solidFill>
            </a:endParaRPr>
          </a:p>
        </p:txBody>
      </p:sp>
      <p:sp>
        <p:nvSpPr>
          <p:cNvPr id="561" name="Google Shape;561;p44"/>
          <p:cNvSpPr txBox="1"/>
          <p:nvPr/>
        </p:nvSpPr>
        <p:spPr>
          <a:xfrm flipH="1">
            <a:off x="4756540" y="4249427"/>
            <a:ext cx="893100" cy="27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dk1"/>
                </a:solidFill>
                <a:latin typeface="Fira Sans Extra Condensed SemiBold"/>
                <a:ea typeface="Fira Sans Extra Condensed SemiBold"/>
                <a:cs typeface="Fira Sans Extra Condensed SemiBold"/>
                <a:sym typeface="Fira Sans Extra Condensed SemiBold"/>
              </a:rPr>
              <a:t>70</a:t>
            </a:r>
            <a:r>
              <a:rPr lang="en" sz="1900">
                <a:solidFill>
                  <a:schemeClr val="dk1"/>
                </a:solidFill>
                <a:latin typeface="Fira Sans Extra Condensed SemiBold"/>
                <a:ea typeface="Fira Sans Extra Condensed SemiBold"/>
                <a:cs typeface="Fira Sans Extra Condensed SemiBold"/>
                <a:sym typeface="Fira Sans Extra Condensed SemiBold"/>
              </a:rPr>
              <a:t>%</a:t>
            </a:r>
            <a:endParaRPr sz="190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562" name="Google Shape;562;p44"/>
          <p:cNvSpPr txBox="1"/>
          <p:nvPr/>
        </p:nvSpPr>
        <p:spPr>
          <a:xfrm flipH="1">
            <a:off x="4756540" y="3244931"/>
            <a:ext cx="893100" cy="27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dk1"/>
                </a:solidFill>
                <a:latin typeface="Fira Sans Extra Condensed SemiBold"/>
                <a:ea typeface="Fira Sans Extra Condensed SemiBold"/>
                <a:cs typeface="Fira Sans Extra Condensed SemiBold"/>
                <a:sym typeface="Fira Sans Extra Condensed SemiBold"/>
              </a:rPr>
              <a:t>75%</a:t>
            </a:r>
            <a:endParaRPr sz="190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563" name="Google Shape;563;p44"/>
          <p:cNvSpPr txBox="1"/>
          <p:nvPr/>
        </p:nvSpPr>
        <p:spPr>
          <a:xfrm flipH="1">
            <a:off x="4759823" y="2341691"/>
            <a:ext cx="893100" cy="27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dk1"/>
                </a:solidFill>
                <a:latin typeface="Fira Sans Extra Condensed SemiBold"/>
                <a:ea typeface="Fira Sans Extra Condensed SemiBold"/>
                <a:cs typeface="Fira Sans Extra Condensed SemiBold"/>
                <a:sym typeface="Fira Sans Extra Condensed SemiBold"/>
              </a:rPr>
              <a:t>6</a:t>
            </a:r>
            <a:r>
              <a:rPr lang="en" sz="1900">
                <a:solidFill>
                  <a:schemeClr val="dk1"/>
                </a:solidFill>
                <a:latin typeface="Fira Sans Extra Condensed SemiBold"/>
                <a:ea typeface="Fira Sans Extra Condensed SemiBold"/>
                <a:cs typeface="Fira Sans Extra Condensed SemiBold"/>
                <a:sym typeface="Fira Sans Extra Condensed SemiBold"/>
              </a:rPr>
              <a:t>0%</a:t>
            </a:r>
            <a:endParaRPr sz="190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564" name="Google Shape;564;p44"/>
          <p:cNvSpPr txBox="1"/>
          <p:nvPr/>
        </p:nvSpPr>
        <p:spPr>
          <a:xfrm flipH="1">
            <a:off x="4769298" y="1372300"/>
            <a:ext cx="893100" cy="27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dk1"/>
                </a:solidFill>
                <a:latin typeface="Fira Sans Extra Condensed SemiBold"/>
                <a:ea typeface="Fira Sans Extra Condensed SemiBold"/>
                <a:cs typeface="Fira Sans Extra Condensed SemiBold"/>
                <a:sym typeface="Fira Sans Extra Condensed SemiBold"/>
              </a:rPr>
              <a:t>50</a:t>
            </a:r>
            <a:r>
              <a:rPr lang="en" sz="1900">
                <a:solidFill>
                  <a:schemeClr val="dk1"/>
                </a:solidFill>
                <a:latin typeface="Fira Sans Extra Condensed SemiBold"/>
                <a:ea typeface="Fira Sans Extra Condensed SemiBold"/>
                <a:cs typeface="Fira Sans Extra Condensed SemiBold"/>
                <a:sym typeface="Fira Sans Extra Condensed SemiBold"/>
              </a:rPr>
              <a:t>%</a:t>
            </a:r>
            <a:endParaRPr sz="190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565" name="Google Shape;565;p44"/>
          <p:cNvSpPr/>
          <p:nvPr/>
        </p:nvSpPr>
        <p:spPr>
          <a:xfrm flipH="1" rot="10800000">
            <a:off x="445806" y="1188783"/>
            <a:ext cx="3532795" cy="3532795"/>
          </a:xfrm>
          <a:prstGeom prst="blockArc">
            <a:avLst>
              <a:gd fmla="val 5462863" name="adj1"/>
              <a:gd fmla="val 16197592" name="adj2"/>
              <a:gd fmla="val 8071" name="adj3"/>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4"/>
          <p:cNvSpPr/>
          <p:nvPr/>
        </p:nvSpPr>
        <p:spPr>
          <a:xfrm flipH="1" rot="10800000">
            <a:off x="1011724" y="1754701"/>
            <a:ext cx="2400959" cy="2400959"/>
          </a:xfrm>
          <a:prstGeom prst="blockArc">
            <a:avLst>
              <a:gd fmla="val 14622" name="adj1"/>
              <a:gd fmla="val 16195235" name="adj2"/>
              <a:gd fmla="val 11901" name="adj3"/>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4"/>
          <p:cNvSpPr/>
          <p:nvPr/>
        </p:nvSpPr>
        <p:spPr>
          <a:xfrm flipH="1" rot="10800000">
            <a:off x="1294423" y="2037400"/>
            <a:ext cx="1835559" cy="1835559"/>
          </a:xfrm>
          <a:prstGeom prst="blockArc">
            <a:avLst>
              <a:gd fmla="val 528593" name="adj1"/>
              <a:gd fmla="val 16192946" name="adj2"/>
              <a:gd fmla="val 15569" name="adj3"/>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4"/>
          <p:cNvSpPr/>
          <p:nvPr/>
        </p:nvSpPr>
        <p:spPr>
          <a:xfrm flipH="1" rot="10800000">
            <a:off x="729187" y="1473177"/>
            <a:ext cx="2964900" cy="2964600"/>
          </a:xfrm>
          <a:prstGeom prst="blockArc">
            <a:avLst>
              <a:gd fmla="val 3698438" name="adj1"/>
              <a:gd fmla="val 16196780" name="adj2"/>
              <a:gd fmla="val 9536" name="adj3"/>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4"/>
          <p:cNvSpPr txBox="1"/>
          <p:nvPr/>
        </p:nvSpPr>
        <p:spPr>
          <a:xfrm>
            <a:off x="7322688" y="1187500"/>
            <a:ext cx="1364100" cy="24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600">
                <a:solidFill>
                  <a:schemeClr val="dk1"/>
                </a:solidFill>
                <a:latin typeface="Fira Sans Extra Condensed"/>
                <a:ea typeface="Fira Sans Extra Condensed"/>
                <a:cs typeface="Fira Sans Extra Condensed"/>
                <a:sym typeface="Fira Sans Extra Condensed"/>
              </a:rPr>
              <a:t>Volume</a:t>
            </a:r>
            <a:endParaRPr b="1" sz="1600">
              <a:solidFill>
                <a:schemeClr val="dk1"/>
              </a:solidFill>
              <a:latin typeface="Fira Sans Extra Condensed"/>
              <a:ea typeface="Fira Sans Extra Condensed"/>
              <a:cs typeface="Fira Sans Extra Condensed"/>
              <a:sym typeface="Fira Sans Extra Condensed"/>
            </a:endParaRPr>
          </a:p>
        </p:txBody>
      </p:sp>
      <p:sp>
        <p:nvSpPr>
          <p:cNvPr id="570" name="Google Shape;570;p44"/>
          <p:cNvSpPr txBox="1"/>
          <p:nvPr/>
        </p:nvSpPr>
        <p:spPr>
          <a:xfrm>
            <a:off x="6331788" y="1452200"/>
            <a:ext cx="2355000" cy="519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Roboto"/>
                <a:ea typeface="Roboto"/>
                <a:cs typeface="Roboto"/>
                <a:sym typeface="Roboto"/>
              </a:rPr>
              <a:t>Venus has a beautiful name and is the second one from the Sun</a:t>
            </a:r>
            <a:endParaRPr sz="1200">
              <a:solidFill>
                <a:schemeClr val="dk1"/>
              </a:solidFill>
              <a:latin typeface="Roboto"/>
              <a:ea typeface="Roboto"/>
              <a:cs typeface="Roboto"/>
              <a:sym typeface="Roboto"/>
            </a:endParaRPr>
          </a:p>
        </p:txBody>
      </p:sp>
      <p:sp>
        <p:nvSpPr>
          <p:cNvPr id="571" name="Google Shape;571;p44"/>
          <p:cNvSpPr txBox="1"/>
          <p:nvPr/>
        </p:nvSpPr>
        <p:spPr>
          <a:xfrm>
            <a:off x="7322688" y="2107626"/>
            <a:ext cx="1364100" cy="24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600">
                <a:solidFill>
                  <a:schemeClr val="dk1"/>
                </a:solidFill>
                <a:latin typeface="Fira Sans Extra Condensed"/>
                <a:ea typeface="Fira Sans Extra Condensed"/>
                <a:cs typeface="Fira Sans Extra Condensed"/>
                <a:sym typeface="Fira Sans Extra Condensed"/>
              </a:rPr>
              <a:t>Variety</a:t>
            </a:r>
            <a:endParaRPr b="1" sz="1600">
              <a:solidFill>
                <a:schemeClr val="dk1"/>
              </a:solidFill>
              <a:latin typeface="Fira Sans Extra Condensed"/>
              <a:ea typeface="Fira Sans Extra Condensed"/>
              <a:cs typeface="Fira Sans Extra Condensed"/>
              <a:sym typeface="Fira Sans Extra Condensed"/>
            </a:endParaRPr>
          </a:p>
        </p:txBody>
      </p:sp>
      <p:sp>
        <p:nvSpPr>
          <p:cNvPr id="572" name="Google Shape;572;p44"/>
          <p:cNvSpPr txBox="1"/>
          <p:nvPr/>
        </p:nvSpPr>
        <p:spPr>
          <a:xfrm>
            <a:off x="6331788" y="2372345"/>
            <a:ext cx="2355000" cy="519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Roboto"/>
                <a:ea typeface="Roboto"/>
                <a:cs typeface="Roboto"/>
                <a:sym typeface="Roboto"/>
              </a:rPr>
              <a:t>Mercury is the closest planet to the Sun and the smallest one</a:t>
            </a:r>
            <a:endParaRPr sz="1200">
              <a:solidFill>
                <a:schemeClr val="dk1"/>
              </a:solidFill>
              <a:latin typeface="Roboto"/>
              <a:ea typeface="Roboto"/>
              <a:cs typeface="Roboto"/>
              <a:sym typeface="Roboto"/>
            </a:endParaRPr>
          </a:p>
        </p:txBody>
      </p:sp>
      <p:sp>
        <p:nvSpPr>
          <p:cNvPr id="573" name="Google Shape;573;p44"/>
          <p:cNvSpPr txBox="1"/>
          <p:nvPr/>
        </p:nvSpPr>
        <p:spPr>
          <a:xfrm>
            <a:off x="7322688" y="3027770"/>
            <a:ext cx="1364100" cy="24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600">
                <a:solidFill>
                  <a:schemeClr val="dk1"/>
                </a:solidFill>
                <a:latin typeface="Fira Sans Extra Condensed"/>
                <a:ea typeface="Fira Sans Extra Condensed"/>
                <a:cs typeface="Fira Sans Extra Condensed"/>
                <a:sym typeface="Fira Sans Extra Condensed"/>
              </a:rPr>
              <a:t>Veracity</a:t>
            </a:r>
            <a:endParaRPr b="1" sz="1600">
              <a:solidFill>
                <a:schemeClr val="dk1"/>
              </a:solidFill>
              <a:latin typeface="Fira Sans Extra Condensed"/>
              <a:ea typeface="Fira Sans Extra Condensed"/>
              <a:cs typeface="Fira Sans Extra Condensed"/>
              <a:sym typeface="Fira Sans Extra Condensed"/>
            </a:endParaRPr>
          </a:p>
        </p:txBody>
      </p:sp>
      <p:sp>
        <p:nvSpPr>
          <p:cNvPr id="574" name="Google Shape;574;p44"/>
          <p:cNvSpPr txBox="1"/>
          <p:nvPr/>
        </p:nvSpPr>
        <p:spPr>
          <a:xfrm>
            <a:off x="6331788" y="3292471"/>
            <a:ext cx="2355000" cy="519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Roboto"/>
                <a:ea typeface="Roboto"/>
                <a:cs typeface="Roboto"/>
                <a:sym typeface="Roboto"/>
              </a:rPr>
              <a:t>Despite being red, Mars is a cold place full of iron oxide dust</a:t>
            </a:r>
            <a:endParaRPr sz="1200">
              <a:solidFill>
                <a:schemeClr val="dk1"/>
              </a:solidFill>
              <a:latin typeface="Roboto"/>
              <a:ea typeface="Roboto"/>
              <a:cs typeface="Roboto"/>
              <a:sym typeface="Roboto"/>
            </a:endParaRPr>
          </a:p>
        </p:txBody>
      </p:sp>
      <p:sp>
        <p:nvSpPr>
          <p:cNvPr id="575" name="Google Shape;575;p44"/>
          <p:cNvSpPr txBox="1"/>
          <p:nvPr/>
        </p:nvSpPr>
        <p:spPr>
          <a:xfrm>
            <a:off x="7394088" y="3947895"/>
            <a:ext cx="1292700" cy="24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600">
                <a:solidFill>
                  <a:schemeClr val="dk1"/>
                </a:solidFill>
                <a:latin typeface="Fira Sans Extra Condensed"/>
                <a:ea typeface="Fira Sans Extra Condensed"/>
                <a:cs typeface="Fira Sans Extra Condensed"/>
                <a:sym typeface="Fira Sans Extra Condensed"/>
              </a:rPr>
              <a:t>Value</a:t>
            </a:r>
            <a:endParaRPr b="1" sz="1600">
              <a:solidFill>
                <a:schemeClr val="dk1"/>
              </a:solidFill>
              <a:latin typeface="Fira Sans Extra Condensed"/>
              <a:ea typeface="Fira Sans Extra Condensed"/>
              <a:cs typeface="Fira Sans Extra Condensed"/>
              <a:sym typeface="Fira Sans Extra Condensed"/>
            </a:endParaRPr>
          </a:p>
        </p:txBody>
      </p:sp>
      <p:sp>
        <p:nvSpPr>
          <p:cNvPr id="576" name="Google Shape;576;p44"/>
          <p:cNvSpPr txBox="1"/>
          <p:nvPr/>
        </p:nvSpPr>
        <p:spPr>
          <a:xfrm>
            <a:off x="6331788" y="4212598"/>
            <a:ext cx="2355000" cy="519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Roboto"/>
                <a:ea typeface="Roboto"/>
                <a:cs typeface="Roboto"/>
                <a:sym typeface="Roboto"/>
              </a:rPr>
              <a:t>Jupiter is a gas giant and the biggest planet of them all</a:t>
            </a:r>
            <a:endParaRPr sz="1200">
              <a:solidFill>
                <a:schemeClr val="dk1"/>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0" name="Shape 580"/>
        <p:cNvGrpSpPr/>
        <p:nvPr/>
      </p:nvGrpSpPr>
      <p:grpSpPr>
        <a:xfrm>
          <a:off x="0" y="0"/>
          <a:ext cx="0" cy="0"/>
          <a:chOff x="0" y="0"/>
          <a:chExt cx="0" cy="0"/>
        </a:xfrm>
      </p:grpSpPr>
      <p:sp>
        <p:nvSpPr>
          <p:cNvPr id="581" name="Google Shape;581;p45"/>
          <p:cNvSpPr txBox="1"/>
          <p:nvPr>
            <p:ph type="title"/>
          </p:nvPr>
        </p:nvSpPr>
        <p:spPr>
          <a:xfrm>
            <a:off x="457200" y="411475"/>
            <a:ext cx="8229600" cy="48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Big Data Infographics</a:t>
            </a:r>
            <a:endParaRPr>
              <a:solidFill>
                <a:schemeClr val="dk1"/>
              </a:solidFill>
            </a:endParaRPr>
          </a:p>
        </p:txBody>
      </p:sp>
      <p:sp>
        <p:nvSpPr>
          <p:cNvPr id="582" name="Google Shape;582;p45"/>
          <p:cNvSpPr/>
          <p:nvPr/>
        </p:nvSpPr>
        <p:spPr>
          <a:xfrm>
            <a:off x="3303522" y="1624725"/>
            <a:ext cx="1260648" cy="326563"/>
          </a:xfrm>
          <a:custGeom>
            <a:rect b="b" l="l" r="r" t="t"/>
            <a:pathLst>
              <a:path extrusionOk="0" h="9443" w="39875">
                <a:moveTo>
                  <a:pt x="0" y="0"/>
                </a:moveTo>
                <a:lnTo>
                  <a:pt x="39874" y="0"/>
                </a:lnTo>
                <a:lnTo>
                  <a:pt x="39874" y="9442"/>
                </a:lnTo>
                <a:lnTo>
                  <a:pt x="0" y="9442"/>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5"/>
          <p:cNvSpPr/>
          <p:nvPr/>
        </p:nvSpPr>
        <p:spPr>
          <a:xfrm>
            <a:off x="3303534" y="2236487"/>
            <a:ext cx="1260648" cy="326563"/>
          </a:xfrm>
          <a:custGeom>
            <a:rect b="b" l="l" r="r" t="t"/>
            <a:pathLst>
              <a:path extrusionOk="0" h="9443" w="39875">
                <a:moveTo>
                  <a:pt x="0" y="0"/>
                </a:moveTo>
                <a:lnTo>
                  <a:pt x="39874" y="0"/>
                </a:lnTo>
                <a:lnTo>
                  <a:pt x="39874" y="9442"/>
                </a:lnTo>
                <a:lnTo>
                  <a:pt x="0" y="94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5"/>
          <p:cNvSpPr/>
          <p:nvPr/>
        </p:nvSpPr>
        <p:spPr>
          <a:xfrm>
            <a:off x="3303534" y="2852575"/>
            <a:ext cx="1260648" cy="326563"/>
          </a:xfrm>
          <a:custGeom>
            <a:rect b="b" l="l" r="r" t="t"/>
            <a:pathLst>
              <a:path extrusionOk="0" h="9443" w="39875">
                <a:moveTo>
                  <a:pt x="0" y="0"/>
                </a:moveTo>
                <a:lnTo>
                  <a:pt x="39874" y="0"/>
                </a:lnTo>
                <a:lnTo>
                  <a:pt x="39874" y="9442"/>
                </a:lnTo>
                <a:lnTo>
                  <a:pt x="0" y="9442"/>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5"/>
          <p:cNvSpPr/>
          <p:nvPr/>
        </p:nvSpPr>
        <p:spPr>
          <a:xfrm>
            <a:off x="3303534" y="3466475"/>
            <a:ext cx="1260648" cy="326563"/>
          </a:xfrm>
          <a:custGeom>
            <a:rect b="b" l="l" r="r" t="t"/>
            <a:pathLst>
              <a:path extrusionOk="0" h="9443" w="39875">
                <a:moveTo>
                  <a:pt x="0" y="0"/>
                </a:moveTo>
                <a:lnTo>
                  <a:pt x="39874" y="0"/>
                </a:lnTo>
                <a:lnTo>
                  <a:pt x="39874" y="9442"/>
                </a:lnTo>
                <a:lnTo>
                  <a:pt x="0" y="9442"/>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5"/>
          <p:cNvSpPr/>
          <p:nvPr/>
        </p:nvSpPr>
        <p:spPr>
          <a:xfrm>
            <a:off x="3303534" y="4089462"/>
            <a:ext cx="1260648" cy="326563"/>
          </a:xfrm>
          <a:custGeom>
            <a:rect b="b" l="l" r="r" t="t"/>
            <a:pathLst>
              <a:path extrusionOk="0" h="9443" w="39875">
                <a:moveTo>
                  <a:pt x="0" y="0"/>
                </a:moveTo>
                <a:lnTo>
                  <a:pt x="39874" y="0"/>
                </a:lnTo>
                <a:lnTo>
                  <a:pt x="39874" y="9442"/>
                </a:lnTo>
                <a:lnTo>
                  <a:pt x="0" y="9442"/>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5"/>
          <p:cNvSpPr/>
          <p:nvPr/>
        </p:nvSpPr>
        <p:spPr>
          <a:xfrm>
            <a:off x="3092507" y="2228200"/>
            <a:ext cx="1682700" cy="33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Fira Sans Extra Condensed"/>
                <a:ea typeface="Fira Sans Extra Condensed"/>
                <a:cs typeface="Fira Sans Extra Condensed"/>
                <a:sym typeface="Fira Sans Extra Condensed"/>
              </a:rPr>
              <a:t>Veracity</a:t>
            </a:r>
            <a:endParaRPr b="1" sz="1600">
              <a:solidFill>
                <a:schemeClr val="lt1"/>
              </a:solidFill>
              <a:latin typeface="Fira Sans Extra Condensed"/>
              <a:ea typeface="Fira Sans Extra Condensed"/>
              <a:cs typeface="Fira Sans Extra Condensed"/>
              <a:sym typeface="Fira Sans Extra Condensed"/>
            </a:endParaRPr>
          </a:p>
        </p:txBody>
      </p:sp>
      <p:sp>
        <p:nvSpPr>
          <p:cNvPr id="588" name="Google Shape;588;p45"/>
          <p:cNvSpPr/>
          <p:nvPr/>
        </p:nvSpPr>
        <p:spPr>
          <a:xfrm>
            <a:off x="3092507" y="1612900"/>
            <a:ext cx="1682700" cy="33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Fira Sans Extra Condensed"/>
                <a:ea typeface="Fira Sans Extra Condensed"/>
                <a:cs typeface="Fira Sans Extra Condensed"/>
                <a:sym typeface="Fira Sans Extra Condensed"/>
              </a:rPr>
              <a:t>Value</a:t>
            </a:r>
            <a:endParaRPr b="1" sz="1600">
              <a:solidFill>
                <a:schemeClr val="lt1"/>
              </a:solidFill>
              <a:latin typeface="Fira Sans Extra Condensed"/>
              <a:ea typeface="Fira Sans Extra Condensed"/>
              <a:cs typeface="Fira Sans Extra Condensed"/>
              <a:sym typeface="Fira Sans Extra Condensed"/>
            </a:endParaRPr>
          </a:p>
        </p:txBody>
      </p:sp>
      <p:sp>
        <p:nvSpPr>
          <p:cNvPr id="589" name="Google Shape;589;p45"/>
          <p:cNvSpPr/>
          <p:nvPr/>
        </p:nvSpPr>
        <p:spPr>
          <a:xfrm>
            <a:off x="3092507" y="3465088"/>
            <a:ext cx="1682700" cy="33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Fira Sans Extra Condensed"/>
                <a:ea typeface="Fira Sans Extra Condensed"/>
                <a:cs typeface="Fira Sans Extra Condensed"/>
                <a:sym typeface="Fira Sans Extra Condensed"/>
              </a:rPr>
              <a:t>Velocity</a:t>
            </a:r>
            <a:endParaRPr b="1" sz="1600">
              <a:solidFill>
                <a:schemeClr val="lt1"/>
              </a:solidFill>
              <a:latin typeface="Fira Sans Extra Condensed"/>
              <a:ea typeface="Fira Sans Extra Condensed"/>
              <a:cs typeface="Fira Sans Extra Condensed"/>
              <a:sym typeface="Fira Sans Extra Condensed"/>
            </a:endParaRPr>
          </a:p>
        </p:txBody>
      </p:sp>
      <p:sp>
        <p:nvSpPr>
          <p:cNvPr id="590" name="Google Shape;590;p45"/>
          <p:cNvSpPr/>
          <p:nvPr/>
        </p:nvSpPr>
        <p:spPr>
          <a:xfrm>
            <a:off x="3092507" y="2848213"/>
            <a:ext cx="1682700" cy="33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Fira Sans Extra Condensed"/>
                <a:ea typeface="Fira Sans Extra Condensed"/>
                <a:cs typeface="Fira Sans Extra Condensed"/>
                <a:sym typeface="Fira Sans Extra Condensed"/>
              </a:rPr>
              <a:t>Variety</a:t>
            </a:r>
            <a:endParaRPr b="1" sz="1600">
              <a:solidFill>
                <a:schemeClr val="lt1"/>
              </a:solidFill>
              <a:latin typeface="Fira Sans Extra Condensed"/>
              <a:ea typeface="Fira Sans Extra Condensed"/>
              <a:cs typeface="Fira Sans Extra Condensed"/>
              <a:sym typeface="Fira Sans Extra Condensed"/>
            </a:endParaRPr>
          </a:p>
        </p:txBody>
      </p:sp>
      <p:sp>
        <p:nvSpPr>
          <p:cNvPr id="591" name="Google Shape;591;p45"/>
          <p:cNvSpPr/>
          <p:nvPr/>
        </p:nvSpPr>
        <p:spPr>
          <a:xfrm>
            <a:off x="3092507" y="4080350"/>
            <a:ext cx="1682700" cy="33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Fira Sans Extra Condensed"/>
                <a:ea typeface="Fira Sans Extra Condensed"/>
                <a:cs typeface="Fira Sans Extra Condensed"/>
                <a:sym typeface="Fira Sans Extra Condensed"/>
              </a:rPr>
              <a:t>Volume</a:t>
            </a:r>
            <a:endParaRPr b="1" sz="1600">
              <a:solidFill>
                <a:schemeClr val="lt1"/>
              </a:solidFill>
              <a:latin typeface="Fira Sans Extra Condensed"/>
              <a:ea typeface="Fira Sans Extra Condensed"/>
              <a:cs typeface="Fira Sans Extra Condensed"/>
              <a:sym typeface="Fira Sans Extra Condensed"/>
            </a:endParaRPr>
          </a:p>
        </p:txBody>
      </p:sp>
      <p:cxnSp>
        <p:nvCxnSpPr>
          <p:cNvPr id="592" name="Google Shape;592;p45"/>
          <p:cNvCxnSpPr/>
          <p:nvPr/>
        </p:nvCxnSpPr>
        <p:spPr>
          <a:xfrm>
            <a:off x="4564145" y="1778963"/>
            <a:ext cx="2140500" cy="0"/>
          </a:xfrm>
          <a:prstGeom prst="straightConnector1">
            <a:avLst/>
          </a:prstGeom>
          <a:noFill/>
          <a:ln cap="flat" cmpd="sng" w="9525">
            <a:solidFill>
              <a:schemeClr val="accent5"/>
            </a:solidFill>
            <a:prstDash val="solid"/>
            <a:round/>
            <a:headEnd len="med" w="med" type="none"/>
            <a:tailEnd len="med" w="med" type="none"/>
          </a:ln>
        </p:spPr>
      </p:cxnSp>
      <p:sp>
        <p:nvSpPr>
          <p:cNvPr id="593" name="Google Shape;593;p45"/>
          <p:cNvSpPr txBox="1"/>
          <p:nvPr/>
        </p:nvSpPr>
        <p:spPr>
          <a:xfrm flipH="1">
            <a:off x="717107" y="2129913"/>
            <a:ext cx="2265000" cy="53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Mercury is the smallest planet in the Solar System</a:t>
            </a:r>
            <a:endParaRPr sz="1200">
              <a:latin typeface="Roboto"/>
              <a:ea typeface="Roboto"/>
              <a:cs typeface="Roboto"/>
              <a:sym typeface="Roboto"/>
            </a:endParaRPr>
          </a:p>
        </p:txBody>
      </p:sp>
      <p:cxnSp>
        <p:nvCxnSpPr>
          <p:cNvPr id="594" name="Google Shape;594;p45"/>
          <p:cNvCxnSpPr/>
          <p:nvPr/>
        </p:nvCxnSpPr>
        <p:spPr>
          <a:xfrm>
            <a:off x="4564145" y="2397400"/>
            <a:ext cx="1830300" cy="0"/>
          </a:xfrm>
          <a:prstGeom prst="straightConnector1">
            <a:avLst/>
          </a:prstGeom>
          <a:noFill/>
          <a:ln cap="flat" cmpd="sng" w="9525">
            <a:solidFill>
              <a:schemeClr val="accent4"/>
            </a:solidFill>
            <a:prstDash val="solid"/>
            <a:round/>
            <a:headEnd len="med" w="med" type="none"/>
            <a:tailEnd len="med" w="med" type="none"/>
          </a:ln>
        </p:spPr>
      </p:cxnSp>
      <p:sp>
        <p:nvSpPr>
          <p:cNvPr id="595" name="Google Shape;595;p45"/>
          <p:cNvSpPr txBox="1"/>
          <p:nvPr/>
        </p:nvSpPr>
        <p:spPr>
          <a:xfrm flipH="1">
            <a:off x="717107" y="1511461"/>
            <a:ext cx="2265000" cy="53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Despite being red, Mars is actually a cold place</a:t>
            </a:r>
            <a:endParaRPr sz="1200">
              <a:latin typeface="Roboto"/>
              <a:ea typeface="Roboto"/>
              <a:cs typeface="Roboto"/>
              <a:sym typeface="Roboto"/>
            </a:endParaRPr>
          </a:p>
        </p:txBody>
      </p:sp>
      <p:cxnSp>
        <p:nvCxnSpPr>
          <p:cNvPr id="596" name="Google Shape;596;p45"/>
          <p:cNvCxnSpPr/>
          <p:nvPr/>
        </p:nvCxnSpPr>
        <p:spPr>
          <a:xfrm>
            <a:off x="4564145" y="3015838"/>
            <a:ext cx="1633500" cy="0"/>
          </a:xfrm>
          <a:prstGeom prst="straightConnector1">
            <a:avLst/>
          </a:prstGeom>
          <a:noFill/>
          <a:ln cap="flat" cmpd="sng" w="9525">
            <a:solidFill>
              <a:schemeClr val="accent3"/>
            </a:solidFill>
            <a:prstDash val="solid"/>
            <a:round/>
            <a:headEnd len="med" w="med" type="none"/>
            <a:tailEnd len="med" w="med" type="none"/>
          </a:ln>
        </p:spPr>
      </p:cxnSp>
      <p:sp>
        <p:nvSpPr>
          <p:cNvPr id="597" name="Google Shape;597;p45"/>
          <p:cNvSpPr txBox="1"/>
          <p:nvPr/>
        </p:nvSpPr>
        <p:spPr>
          <a:xfrm flipH="1">
            <a:off x="717107" y="3982097"/>
            <a:ext cx="2265000" cy="53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Jupiter is a gas giant and the biggest planet of them all</a:t>
            </a:r>
            <a:endParaRPr sz="1200">
              <a:latin typeface="Roboto"/>
              <a:ea typeface="Roboto"/>
              <a:cs typeface="Roboto"/>
              <a:sym typeface="Roboto"/>
            </a:endParaRPr>
          </a:p>
        </p:txBody>
      </p:sp>
      <p:cxnSp>
        <p:nvCxnSpPr>
          <p:cNvPr id="598" name="Google Shape;598;p45"/>
          <p:cNvCxnSpPr/>
          <p:nvPr/>
        </p:nvCxnSpPr>
        <p:spPr>
          <a:xfrm>
            <a:off x="4564145" y="3634275"/>
            <a:ext cx="1338300" cy="0"/>
          </a:xfrm>
          <a:prstGeom prst="straightConnector1">
            <a:avLst/>
          </a:prstGeom>
          <a:noFill/>
          <a:ln cap="flat" cmpd="sng" w="9525">
            <a:solidFill>
              <a:schemeClr val="accent2"/>
            </a:solidFill>
            <a:prstDash val="solid"/>
            <a:round/>
            <a:headEnd len="med" w="med" type="none"/>
            <a:tailEnd len="med" w="med" type="none"/>
          </a:ln>
        </p:spPr>
      </p:cxnSp>
      <p:sp>
        <p:nvSpPr>
          <p:cNvPr id="599" name="Google Shape;599;p45"/>
          <p:cNvSpPr txBox="1"/>
          <p:nvPr/>
        </p:nvSpPr>
        <p:spPr>
          <a:xfrm flipH="1">
            <a:off x="717107" y="3366867"/>
            <a:ext cx="2265000" cy="53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Neptune is the farthest planet from the Sun and a gas giant</a:t>
            </a:r>
            <a:endParaRPr sz="1200">
              <a:latin typeface="Roboto"/>
              <a:ea typeface="Roboto"/>
              <a:cs typeface="Roboto"/>
              <a:sym typeface="Roboto"/>
            </a:endParaRPr>
          </a:p>
        </p:txBody>
      </p:sp>
      <p:cxnSp>
        <p:nvCxnSpPr>
          <p:cNvPr id="600" name="Google Shape;600;p45"/>
          <p:cNvCxnSpPr/>
          <p:nvPr/>
        </p:nvCxnSpPr>
        <p:spPr>
          <a:xfrm>
            <a:off x="4564145" y="4252713"/>
            <a:ext cx="944400" cy="0"/>
          </a:xfrm>
          <a:prstGeom prst="straightConnector1">
            <a:avLst/>
          </a:prstGeom>
          <a:noFill/>
          <a:ln cap="flat" cmpd="sng" w="9525">
            <a:solidFill>
              <a:schemeClr val="accent1"/>
            </a:solidFill>
            <a:prstDash val="solid"/>
            <a:round/>
            <a:headEnd len="med" w="med" type="none"/>
            <a:tailEnd len="med" w="med" type="none"/>
          </a:ln>
        </p:spPr>
      </p:cxnSp>
      <p:grpSp>
        <p:nvGrpSpPr>
          <p:cNvPr id="601" name="Google Shape;601;p45"/>
          <p:cNvGrpSpPr/>
          <p:nvPr/>
        </p:nvGrpSpPr>
        <p:grpSpPr>
          <a:xfrm>
            <a:off x="5159439" y="1483471"/>
            <a:ext cx="3267454" cy="3064820"/>
            <a:chOff x="710281" y="1300471"/>
            <a:chExt cx="3267454" cy="3064820"/>
          </a:xfrm>
        </p:grpSpPr>
        <p:sp>
          <p:nvSpPr>
            <p:cNvPr id="602" name="Google Shape;602;p45"/>
            <p:cNvSpPr/>
            <p:nvPr/>
          </p:nvSpPr>
          <p:spPr>
            <a:xfrm>
              <a:off x="2017063" y="1837786"/>
              <a:ext cx="653979" cy="122344"/>
            </a:xfrm>
            <a:custGeom>
              <a:rect b="b" l="l" r="r" t="t"/>
              <a:pathLst>
                <a:path extrusionOk="0" h="4907" w="26230">
                  <a:moveTo>
                    <a:pt x="14240" y="1"/>
                  </a:moveTo>
                  <a:lnTo>
                    <a:pt x="0" y="3454"/>
                  </a:lnTo>
                  <a:lnTo>
                    <a:pt x="17657" y="4906"/>
                  </a:lnTo>
                  <a:lnTo>
                    <a:pt x="26230" y="1144"/>
                  </a:lnTo>
                  <a:lnTo>
                    <a:pt x="14240" y="1"/>
                  </a:lnTo>
                  <a:close/>
                </a:path>
              </a:pathLst>
            </a:custGeom>
            <a:solidFill>
              <a:srgbClr val="EF9121">
                <a:alpha val="428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03" name="Google Shape;603;p45"/>
            <p:cNvSpPr/>
            <p:nvPr/>
          </p:nvSpPr>
          <p:spPr>
            <a:xfrm>
              <a:off x="1690361" y="2446062"/>
              <a:ext cx="1307361" cy="124413"/>
            </a:xfrm>
            <a:custGeom>
              <a:rect b="b" l="l" r="r" t="t"/>
              <a:pathLst>
                <a:path extrusionOk="0" h="4990" w="52436">
                  <a:moveTo>
                    <a:pt x="24837" y="1"/>
                  </a:moveTo>
                  <a:lnTo>
                    <a:pt x="0" y="3930"/>
                  </a:lnTo>
                  <a:lnTo>
                    <a:pt x="40744" y="4989"/>
                  </a:lnTo>
                  <a:lnTo>
                    <a:pt x="52436" y="1751"/>
                  </a:lnTo>
                  <a:lnTo>
                    <a:pt x="24837" y="1"/>
                  </a:lnTo>
                  <a:close/>
                </a:path>
              </a:pathLst>
            </a:custGeom>
            <a:solidFill>
              <a:srgbClr val="FB8569">
                <a:alpha val="584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04" name="Google Shape;604;p45"/>
            <p:cNvSpPr/>
            <p:nvPr/>
          </p:nvSpPr>
          <p:spPr>
            <a:xfrm>
              <a:off x="1363660" y="3040674"/>
              <a:ext cx="1960742" cy="189113"/>
            </a:xfrm>
            <a:custGeom>
              <a:rect b="b" l="l" r="r" t="t"/>
              <a:pathLst>
                <a:path extrusionOk="0" h="7585" w="78642">
                  <a:moveTo>
                    <a:pt x="34160" y="1"/>
                  </a:moveTo>
                  <a:lnTo>
                    <a:pt x="1" y="5251"/>
                  </a:lnTo>
                  <a:lnTo>
                    <a:pt x="62270" y="7585"/>
                  </a:lnTo>
                  <a:lnTo>
                    <a:pt x="78641" y="2775"/>
                  </a:lnTo>
                  <a:lnTo>
                    <a:pt x="34160" y="1"/>
                  </a:lnTo>
                  <a:close/>
                </a:path>
              </a:pathLst>
            </a:custGeom>
            <a:solidFill>
              <a:srgbClr val="AC4D5B">
                <a:alpha val="437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05" name="Google Shape;605;p45"/>
            <p:cNvSpPr/>
            <p:nvPr/>
          </p:nvSpPr>
          <p:spPr>
            <a:xfrm>
              <a:off x="1036958" y="3716345"/>
              <a:ext cx="2614123" cy="117582"/>
            </a:xfrm>
            <a:custGeom>
              <a:rect b="b" l="l" r="r" t="t"/>
              <a:pathLst>
                <a:path extrusionOk="0" h="4716" w="104848">
                  <a:moveTo>
                    <a:pt x="34672" y="0"/>
                  </a:moveTo>
                  <a:lnTo>
                    <a:pt x="1" y="3334"/>
                  </a:lnTo>
                  <a:lnTo>
                    <a:pt x="83964" y="4715"/>
                  </a:lnTo>
                  <a:lnTo>
                    <a:pt x="104847" y="846"/>
                  </a:lnTo>
                  <a:lnTo>
                    <a:pt x="34672" y="0"/>
                  </a:lnTo>
                  <a:close/>
                </a:path>
              </a:pathLst>
            </a:custGeom>
            <a:solidFill>
              <a:srgbClr val="A11686">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5"/>
            <p:cNvSpPr/>
            <p:nvPr/>
          </p:nvSpPr>
          <p:spPr>
            <a:xfrm>
              <a:off x="2017063" y="1300471"/>
              <a:ext cx="653979" cy="565818"/>
            </a:xfrm>
            <a:custGeom>
              <a:rect b="b" l="l" r="r" t="t"/>
              <a:pathLst>
                <a:path extrusionOk="0" h="22694" w="26230">
                  <a:moveTo>
                    <a:pt x="13109" y="0"/>
                  </a:moveTo>
                  <a:lnTo>
                    <a:pt x="0" y="22694"/>
                  </a:lnTo>
                  <a:lnTo>
                    <a:pt x="26230" y="22694"/>
                  </a:lnTo>
                  <a:lnTo>
                    <a:pt x="1313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5"/>
            <p:cNvSpPr/>
            <p:nvPr/>
          </p:nvSpPr>
          <p:spPr>
            <a:xfrm>
              <a:off x="1690361" y="1923881"/>
              <a:ext cx="1307361" cy="565818"/>
            </a:xfrm>
            <a:custGeom>
              <a:rect b="b" l="l" r="r" t="t"/>
              <a:pathLst>
                <a:path extrusionOk="0" h="22694" w="52436">
                  <a:moveTo>
                    <a:pt x="13097" y="1"/>
                  </a:moveTo>
                  <a:lnTo>
                    <a:pt x="0" y="22694"/>
                  </a:lnTo>
                  <a:lnTo>
                    <a:pt x="52436" y="22694"/>
                  </a:lnTo>
                  <a:lnTo>
                    <a:pt x="3932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5"/>
            <p:cNvSpPr/>
            <p:nvPr/>
          </p:nvSpPr>
          <p:spPr>
            <a:xfrm>
              <a:off x="1363660" y="2544025"/>
              <a:ext cx="1960742" cy="565818"/>
            </a:xfrm>
            <a:custGeom>
              <a:rect b="b" l="l" r="r" t="t"/>
              <a:pathLst>
                <a:path extrusionOk="0" h="22694" w="78642">
                  <a:moveTo>
                    <a:pt x="13109" y="1"/>
                  </a:moveTo>
                  <a:lnTo>
                    <a:pt x="1" y="22694"/>
                  </a:lnTo>
                  <a:lnTo>
                    <a:pt x="78641" y="22694"/>
                  </a:lnTo>
                  <a:lnTo>
                    <a:pt x="6554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5"/>
            <p:cNvSpPr/>
            <p:nvPr/>
          </p:nvSpPr>
          <p:spPr>
            <a:xfrm>
              <a:off x="1036958" y="3171599"/>
              <a:ext cx="2614123" cy="565818"/>
            </a:xfrm>
            <a:custGeom>
              <a:rect b="b" l="l" r="r" t="t"/>
              <a:pathLst>
                <a:path extrusionOk="0" h="22694" w="104848">
                  <a:moveTo>
                    <a:pt x="13098" y="0"/>
                  </a:moveTo>
                  <a:lnTo>
                    <a:pt x="1" y="22694"/>
                  </a:lnTo>
                  <a:lnTo>
                    <a:pt x="104847" y="22694"/>
                  </a:lnTo>
                  <a:lnTo>
                    <a:pt x="917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5"/>
            <p:cNvSpPr/>
            <p:nvPr/>
          </p:nvSpPr>
          <p:spPr>
            <a:xfrm>
              <a:off x="710281" y="3799473"/>
              <a:ext cx="3267454" cy="565818"/>
            </a:xfrm>
            <a:custGeom>
              <a:rect b="b" l="l" r="r" t="t"/>
              <a:pathLst>
                <a:path extrusionOk="0" h="22694" w="131052">
                  <a:moveTo>
                    <a:pt x="13109" y="0"/>
                  </a:moveTo>
                  <a:lnTo>
                    <a:pt x="0" y="22693"/>
                  </a:lnTo>
                  <a:lnTo>
                    <a:pt x="131052" y="22693"/>
                  </a:lnTo>
                  <a:lnTo>
                    <a:pt x="1179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 name="Google Shape;611;p45"/>
          <p:cNvSpPr txBox="1"/>
          <p:nvPr/>
        </p:nvSpPr>
        <p:spPr>
          <a:xfrm flipH="1">
            <a:off x="717107" y="2748401"/>
            <a:ext cx="2265000" cy="53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Earth is the third planet from the Sun and the one with life</a:t>
            </a:r>
            <a:endParaRPr sz="1200">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5" name="Shape 615"/>
        <p:cNvGrpSpPr/>
        <p:nvPr/>
      </p:nvGrpSpPr>
      <p:grpSpPr>
        <a:xfrm>
          <a:off x="0" y="0"/>
          <a:ext cx="0" cy="0"/>
          <a:chOff x="0" y="0"/>
          <a:chExt cx="0" cy="0"/>
        </a:xfrm>
      </p:grpSpPr>
      <p:sp>
        <p:nvSpPr>
          <p:cNvPr id="616" name="Google Shape;616;p46"/>
          <p:cNvSpPr/>
          <p:nvPr/>
        </p:nvSpPr>
        <p:spPr>
          <a:xfrm>
            <a:off x="484550" y="1397750"/>
            <a:ext cx="2342400" cy="3681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6"/>
          <p:cNvSpPr/>
          <p:nvPr/>
        </p:nvSpPr>
        <p:spPr>
          <a:xfrm>
            <a:off x="3400800" y="1397750"/>
            <a:ext cx="2342400" cy="3681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6"/>
          <p:cNvSpPr txBox="1"/>
          <p:nvPr>
            <p:ph type="title"/>
          </p:nvPr>
        </p:nvSpPr>
        <p:spPr>
          <a:xfrm>
            <a:off x="457200" y="411475"/>
            <a:ext cx="8229600" cy="48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Big Data Infographics</a:t>
            </a:r>
            <a:endParaRPr>
              <a:solidFill>
                <a:schemeClr val="dk1"/>
              </a:solidFill>
            </a:endParaRPr>
          </a:p>
        </p:txBody>
      </p:sp>
      <p:sp>
        <p:nvSpPr>
          <p:cNvPr id="619" name="Google Shape;619;p46"/>
          <p:cNvSpPr/>
          <p:nvPr/>
        </p:nvSpPr>
        <p:spPr>
          <a:xfrm>
            <a:off x="545078" y="2792365"/>
            <a:ext cx="400339" cy="1592791"/>
          </a:xfrm>
          <a:custGeom>
            <a:rect b="b" l="l" r="r" t="t"/>
            <a:pathLst>
              <a:path extrusionOk="0" h="7851" w="2237">
                <a:moveTo>
                  <a:pt x="1" y="0"/>
                </a:moveTo>
                <a:lnTo>
                  <a:pt x="1" y="7850"/>
                </a:lnTo>
                <a:lnTo>
                  <a:pt x="2236" y="7850"/>
                </a:lnTo>
                <a:lnTo>
                  <a:pt x="22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6"/>
          <p:cNvSpPr/>
          <p:nvPr/>
        </p:nvSpPr>
        <p:spPr>
          <a:xfrm>
            <a:off x="1799475" y="2527400"/>
            <a:ext cx="400150" cy="1857546"/>
          </a:xfrm>
          <a:custGeom>
            <a:rect b="b" l="l" r="r" t="t"/>
            <a:pathLst>
              <a:path extrusionOk="0" h="9156" w="1832">
                <a:moveTo>
                  <a:pt x="1" y="1"/>
                </a:moveTo>
                <a:lnTo>
                  <a:pt x="1" y="9155"/>
                </a:lnTo>
                <a:lnTo>
                  <a:pt x="1831" y="9155"/>
                </a:lnTo>
                <a:lnTo>
                  <a:pt x="183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6"/>
          <p:cNvSpPr/>
          <p:nvPr/>
        </p:nvSpPr>
        <p:spPr>
          <a:xfrm>
            <a:off x="1141140" y="3561302"/>
            <a:ext cx="400160" cy="823683"/>
          </a:xfrm>
          <a:custGeom>
            <a:rect b="b" l="l" r="r" t="t"/>
            <a:pathLst>
              <a:path extrusionOk="0" h="4060" w="2236">
                <a:moveTo>
                  <a:pt x="0" y="0"/>
                </a:moveTo>
                <a:lnTo>
                  <a:pt x="0" y="4059"/>
                </a:lnTo>
                <a:lnTo>
                  <a:pt x="2236" y="4059"/>
                </a:lnTo>
                <a:lnTo>
                  <a:pt x="223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6"/>
          <p:cNvSpPr/>
          <p:nvPr/>
        </p:nvSpPr>
        <p:spPr>
          <a:xfrm>
            <a:off x="2426865" y="2910445"/>
            <a:ext cx="400160" cy="1474514"/>
          </a:xfrm>
          <a:custGeom>
            <a:rect b="b" l="l" r="r" t="t"/>
            <a:pathLst>
              <a:path extrusionOk="0" h="7268" w="2236">
                <a:moveTo>
                  <a:pt x="0" y="1"/>
                </a:moveTo>
                <a:lnTo>
                  <a:pt x="0" y="7267"/>
                </a:lnTo>
                <a:lnTo>
                  <a:pt x="2236" y="7267"/>
                </a:lnTo>
                <a:lnTo>
                  <a:pt x="223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6"/>
          <p:cNvSpPr txBox="1"/>
          <p:nvPr>
            <p:ph idx="4294967295" type="body"/>
          </p:nvPr>
        </p:nvSpPr>
        <p:spPr>
          <a:xfrm>
            <a:off x="457200" y="4458230"/>
            <a:ext cx="585600" cy="27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3"/>
                </a:solidFill>
                <a:latin typeface="Fira Sans Extra Condensed"/>
                <a:ea typeface="Fira Sans Extra Condensed"/>
                <a:cs typeface="Fira Sans Extra Condensed"/>
                <a:sym typeface="Fira Sans Extra Condensed"/>
              </a:rPr>
              <a:t>60%</a:t>
            </a:r>
            <a:endParaRPr b="1" sz="1600">
              <a:solidFill>
                <a:schemeClr val="accent3"/>
              </a:solidFill>
              <a:latin typeface="Fira Sans Extra Condensed"/>
              <a:ea typeface="Fira Sans Extra Condensed"/>
              <a:cs typeface="Fira Sans Extra Condensed"/>
              <a:sym typeface="Fira Sans Extra Condensed"/>
            </a:endParaRPr>
          </a:p>
        </p:txBody>
      </p:sp>
      <p:sp>
        <p:nvSpPr>
          <p:cNvPr id="624" name="Google Shape;624;p46"/>
          <p:cNvSpPr txBox="1"/>
          <p:nvPr>
            <p:ph idx="4294967295" type="body"/>
          </p:nvPr>
        </p:nvSpPr>
        <p:spPr>
          <a:xfrm>
            <a:off x="1068703" y="4458207"/>
            <a:ext cx="585600" cy="27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4"/>
                </a:solidFill>
                <a:latin typeface="Fira Sans Extra Condensed"/>
                <a:ea typeface="Fira Sans Extra Condensed"/>
                <a:cs typeface="Fira Sans Extra Condensed"/>
                <a:sym typeface="Fira Sans Extra Condensed"/>
              </a:rPr>
              <a:t>30%</a:t>
            </a:r>
            <a:endParaRPr b="1" sz="1600">
              <a:solidFill>
                <a:schemeClr val="accent4"/>
              </a:solidFill>
              <a:latin typeface="Fira Sans Extra Condensed"/>
              <a:ea typeface="Fira Sans Extra Condensed"/>
              <a:cs typeface="Fira Sans Extra Condensed"/>
              <a:sym typeface="Fira Sans Extra Condensed"/>
            </a:endParaRPr>
          </a:p>
        </p:txBody>
      </p:sp>
      <p:sp>
        <p:nvSpPr>
          <p:cNvPr id="625" name="Google Shape;625;p46"/>
          <p:cNvSpPr txBox="1"/>
          <p:nvPr>
            <p:ph idx="4294967295" type="body"/>
          </p:nvPr>
        </p:nvSpPr>
        <p:spPr>
          <a:xfrm>
            <a:off x="1711089" y="4458217"/>
            <a:ext cx="585600" cy="27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Fira Sans Extra Condensed"/>
                <a:ea typeface="Fira Sans Extra Condensed"/>
                <a:cs typeface="Fira Sans Extra Condensed"/>
                <a:sym typeface="Fira Sans Extra Condensed"/>
              </a:rPr>
              <a:t>70%</a:t>
            </a:r>
            <a:endParaRPr b="1" sz="1600">
              <a:solidFill>
                <a:schemeClr val="accent5"/>
              </a:solidFill>
              <a:latin typeface="Fira Sans Extra Condensed"/>
              <a:ea typeface="Fira Sans Extra Condensed"/>
              <a:cs typeface="Fira Sans Extra Condensed"/>
              <a:sym typeface="Fira Sans Extra Condensed"/>
            </a:endParaRPr>
          </a:p>
        </p:txBody>
      </p:sp>
      <p:sp>
        <p:nvSpPr>
          <p:cNvPr id="626" name="Google Shape;626;p46"/>
          <p:cNvSpPr txBox="1"/>
          <p:nvPr>
            <p:ph idx="4294967295" type="body"/>
          </p:nvPr>
        </p:nvSpPr>
        <p:spPr>
          <a:xfrm>
            <a:off x="2353484" y="4458230"/>
            <a:ext cx="585600" cy="27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1"/>
                </a:solidFill>
                <a:latin typeface="Fira Sans Extra Condensed"/>
                <a:ea typeface="Fira Sans Extra Condensed"/>
                <a:cs typeface="Fira Sans Extra Condensed"/>
                <a:sym typeface="Fira Sans Extra Condensed"/>
              </a:rPr>
              <a:t>55%</a:t>
            </a:r>
            <a:endParaRPr b="1" sz="1600">
              <a:solidFill>
                <a:schemeClr val="accent1"/>
              </a:solidFill>
              <a:latin typeface="Fira Sans Extra Condensed"/>
              <a:ea typeface="Fira Sans Extra Condensed"/>
              <a:cs typeface="Fira Sans Extra Condensed"/>
              <a:sym typeface="Fira Sans Extra Condensed"/>
            </a:endParaRPr>
          </a:p>
        </p:txBody>
      </p:sp>
      <p:sp>
        <p:nvSpPr>
          <p:cNvPr id="627" name="Google Shape;627;p46"/>
          <p:cNvSpPr txBox="1"/>
          <p:nvPr/>
        </p:nvSpPr>
        <p:spPr>
          <a:xfrm>
            <a:off x="6444262" y="3963550"/>
            <a:ext cx="2242500" cy="572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Roboto"/>
                <a:ea typeface="Roboto"/>
                <a:cs typeface="Roboto"/>
                <a:sym typeface="Roboto"/>
              </a:rPr>
              <a:t>Saturn is composed of hydrogen and helium</a:t>
            </a:r>
            <a:endParaRPr sz="1200">
              <a:solidFill>
                <a:schemeClr val="dk1"/>
              </a:solidFill>
              <a:latin typeface="Roboto"/>
              <a:ea typeface="Roboto"/>
              <a:cs typeface="Roboto"/>
              <a:sym typeface="Roboto"/>
            </a:endParaRPr>
          </a:p>
        </p:txBody>
      </p:sp>
      <p:sp>
        <p:nvSpPr>
          <p:cNvPr id="628" name="Google Shape;628;p46"/>
          <p:cNvSpPr txBox="1"/>
          <p:nvPr/>
        </p:nvSpPr>
        <p:spPr>
          <a:xfrm>
            <a:off x="6444275" y="1463500"/>
            <a:ext cx="2242500" cy="572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Roboto"/>
                <a:ea typeface="Roboto"/>
                <a:cs typeface="Roboto"/>
                <a:sym typeface="Roboto"/>
              </a:rPr>
              <a:t>Mercury is the smallest planet in the Solar System</a:t>
            </a:r>
            <a:endParaRPr sz="1200">
              <a:solidFill>
                <a:schemeClr val="dk1"/>
              </a:solidFill>
              <a:latin typeface="Roboto"/>
              <a:ea typeface="Roboto"/>
              <a:cs typeface="Roboto"/>
              <a:sym typeface="Roboto"/>
            </a:endParaRPr>
          </a:p>
        </p:txBody>
      </p:sp>
      <p:sp>
        <p:nvSpPr>
          <p:cNvPr id="629" name="Google Shape;629;p46"/>
          <p:cNvSpPr txBox="1"/>
          <p:nvPr/>
        </p:nvSpPr>
        <p:spPr>
          <a:xfrm>
            <a:off x="6444275" y="2296853"/>
            <a:ext cx="2242500" cy="572400"/>
          </a:xfrm>
          <a:prstGeom prst="rect">
            <a:avLst/>
          </a:prstGeom>
          <a:noFill/>
          <a:ln>
            <a:noFill/>
          </a:ln>
        </p:spPr>
        <p:txBody>
          <a:bodyPr anchorCtr="0" anchor="ctr" bIns="91425" lIns="90000" spcFirstLastPara="1" rIns="91425" wrap="square" tIns="91425">
            <a:noAutofit/>
          </a:bodyPr>
          <a:lstStyle/>
          <a:p>
            <a:pPr indent="0" lvl="0" marL="0" rtl="0" algn="r">
              <a:spcBef>
                <a:spcPts val="0"/>
              </a:spcBef>
              <a:spcAft>
                <a:spcPts val="0"/>
              </a:spcAft>
              <a:buNone/>
            </a:pPr>
            <a:r>
              <a:rPr lang="en" sz="1200">
                <a:solidFill>
                  <a:schemeClr val="dk1"/>
                </a:solidFill>
                <a:latin typeface="Roboto"/>
                <a:ea typeface="Roboto"/>
                <a:cs typeface="Roboto"/>
                <a:sym typeface="Roboto"/>
              </a:rPr>
              <a:t>Mars is actually a cold place, it’s full of iron oxide dust</a:t>
            </a:r>
            <a:endParaRPr sz="1200">
              <a:solidFill>
                <a:schemeClr val="dk1"/>
              </a:solidFill>
              <a:latin typeface="Roboto"/>
              <a:ea typeface="Roboto"/>
              <a:cs typeface="Roboto"/>
              <a:sym typeface="Roboto"/>
            </a:endParaRPr>
          </a:p>
        </p:txBody>
      </p:sp>
      <p:sp>
        <p:nvSpPr>
          <p:cNvPr id="630" name="Google Shape;630;p46"/>
          <p:cNvSpPr txBox="1"/>
          <p:nvPr/>
        </p:nvSpPr>
        <p:spPr>
          <a:xfrm>
            <a:off x="5960949" y="3963550"/>
            <a:ext cx="483300" cy="5724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n" sz="1900">
                <a:solidFill>
                  <a:schemeClr val="accent1"/>
                </a:solidFill>
                <a:latin typeface="Fira Sans Extra Condensed"/>
                <a:ea typeface="Fira Sans Extra Condensed"/>
                <a:cs typeface="Fira Sans Extra Condensed"/>
                <a:sym typeface="Fira Sans Extra Condensed"/>
              </a:rPr>
              <a:t>0</a:t>
            </a:r>
            <a:r>
              <a:rPr b="1" lang="en" sz="1900">
                <a:solidFill>
                  <a:schemeClr val="accent1"/>
                </a:solidFill>
                <a:latin typeface="Fira Sans Extra Condensed"/>
                <a:ea typeface="Fira Sans Extra Condensed"/>
                <a:cs typeface="Fira Sans Extra Condensed"/>
                <a:sym typeface="Fira Sans Extra Condensed"/>
              </a:rPr>
              <a:t>4</a:t>
            </a:r>
            <a:endParaRPr b="1" sz="1900">
              <a:solidFill>
                <a:schemeClr val="accent1"/>
              </a:solidFill>
              <a:latin typeface="Fira Sans Extra Condensed"/>
              <a:ea typeface="Fira Sans Extra Condensed"/>
              <a:cs typeface="Fira Sans Extra Condensed"/>
              <a:sym typeface="Fira Sans Extra Condensed"/>
            </a:endParaRPr>
          </a:p>
        </p:txBody>
      </p:sp>
      <p:sp>
        <p:nvSpPr>
          <p:cNvPr id="631" name="Google Shape;631;p46"/>
          <p:cNvSpPr txBox="1"/>
          <p:nvPr/>
        </p:nvSpPr>
        <p:spPr>
          <a:xfrm>
            <a:off x="5960949" y="2296850"/>
            <a:ext cx="483300" cy="5724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n" sz="1900">
                <a:solidFill>
                  <a:schemeClr val="accent4"/>
                </a:solidFill>
                <a:latin typeface="Fira Sans Extra Condensed"/>
                <a:ea typeface="Fira Sans Extra Condensed"/>
                <a:cs typeface="Fira Sans Extra Condensed"/>
                <a:sym typeface="Fira Sans Extra Condensed"/>
              </a:rPr>
              <a:t>02</a:t>
            </a:r>
            <a:endParaRPr b="1" sz="1900">
              <a:solidFill>
                <a:schemeClr val="accent4"/>
              </a:solidFill>
              <a:latin typeface="Fira Sans Extra Condensed"/>
              <a:ea typeface="Fira Sans Extra Condensed"/>
              <a:cs typeface="Fira Sans Extra Condensed"/>
              <a:sym typeface="Fira Sans Extra Condensed"/>
            </a:endParaRPr>
          </a:p>
        </p:txBody>
      </p:sp>
      <p:sp>
        <p:nvSpPr>
          <p:cNvPr id="632" name="Google Shape;632;p46"/>
          <p:cNvSpPr txBox="1"/>
          <p:nvPr/>
        </p:nvSpPr>
        <p:spPr>
          <a:xfrm>
            <a:off x="5960949" y="1463500"/>
            <a:ext cx="483300" cy="5724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n" sz="1900">
                <a:solidFill>
                  <a:schemeClr val="accent3"/>
                </a:solidFill>
                <a:latin typeface="Fira Sans Extra Condensed"/>
                <a:ea typeface="Fira Sans Extra Condensed"/>
                <a:cs typeface="Fira Sans Extra Condensed"/>
                <a:sym typeface="Fira Sans Extra Condensed"/>
              </a:rPr>
              <a:t>01</a:t>
            </a:r>
            <a:endParaRPr b="1" sz="1900">
              <a:solidFill>
                <a:schemeClr val="accent3"/>
              </a:solidFill>
              <a:latin typeface="Fira Sans Extra Condensed"/>
              <a:ea typeface="Fira Sans Extra Condensed"/>
              <a:cs typeface="Fira Sans Extra Condensed"/>
              <a:sym typeface="Fira Sans Extra Condensed"/>
            </a:endParaRPr>
          </a:p>
        </p:txBody>
      </p:sp>
      <p:sp>
        <p:nvSpPr>
          <p:cNvPr id="633" name="Google Shape;633;p46"/>
          <p:cNvSpPr txBox="1"/>
          <p:nvPr/>
        </p:nvSpPr>
        <p:spPr>
          <a:xfrm>
            <a:off x="5960949" y="3130200"/>
            <a:ext cx="483300" cy="5724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n" sz="1900">
                <a:solidFill>
                  <a:schemeClr val="accent5"/>
                </a:solidFill>
                <a:latin typeface="Fira Sans Extra Condensed"/>
                <a:ea typeface="Fira Sans Extra Condensed"/>
                <a:cs typeface="Fira Sans Extra Condensed"/>
                <a:sym typeface="Fira Sans Extra Condensed"/>
              </a:rPr>
              <a:t>03</a:t>
            </a:r>
            <a:endParaRPr b="1" sz="1900">
              <a:solidFill>
                <a:schemeClr val="accent5"/>
              </a:solidFill>
              <a:latin typeface="Fira Sans Extra Condensed"/>
              <a:ea typeface="Fira Sans Extra Condensed"/>
              <a:cs typeface="Fira Sans Extra Condensed"/>
              <a:sym typeface="Fira Sans Extra Condensed"/>
            </a:endParaRPr>
          </a:p>
        </p:txBody>
      </p:sp>
      <p:sp>
        <p:nvSpPr>
          <p:cNvPr id="634" name="Google Shape;634;p46"/>
          <p:cNvSpPr txBox="1"/>
          <p:nvPr/>
        </p:nvSpPr>
        <p:spPr>
          <a:xfrm>
            <a:off x="6444262" y="3130201"/>
            <a:ext cx="2242500" cy="572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Roboto"/>
                <a:ea typeface="Roboto"/>
                <a:cs typeface="Roboto"/>
                <a:sym typeface="Roboto"/>
              </a:rPr>
              <a:t>Jupiter is a gas giant and the biggest of them all</a:t>
            </a:r>
            <a:endParaRPr sz="1200">
              <a:solidFill>
                <a:srgbClr val="000000"/>
              </a:solidFill>
              <a:latin typeface="Roboto"/>
              <a:ea typeface="Roboto"/>
              <a:cs typeface="Roboto"/>
              <a:sym typeface="Roboto"/>
            </a:endParaRPr>
          </a:p>
        </p:txBody>
      </p:sp>
      <p:sp>
        <p:nvSpPr>
          <p:cNvPr id="635" name="Google Shape;635;p46"/>
          <p:cNvSpPr txBox="1"/>
          <p:nvPr>
            <p:ph idx="4294967295" type="body"/>
          </p:nvPr>
        </p:nvSpPr>
        <p:spPr>
          <a:xfrm>
            <a:off x="3695663" y="3078825"/>
            <a:ext cx="585600" cy="28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3"/>
                </a:solidFill>
                <a:latin typeface="Fira Sans Extra Condensed"/>
                <a:ea typeface="Fira Sans Extra Condensed"/>
                <a:cs typeface="Fira Sans Extra Condensed"/>
                <a:sym typeface="Fira Sans Extra Condensed"/>
              </a:rPr>
              <a:t>4</a:t>
            </a:r>
            <a:r>
              <a:rPr b="1" lang="en" sz="1600">
                <a:solidFill>
                  <a:schemeClr val="accent3"/>
                </a:solidFill>
                <a:latin typeface="Fira Sans Extra Condensed"/>
                <a:ea typeface="Fira Sans Extra Condensed"/>
                <a:cs typeface="Fira Sans Extra Condensed"/>
                <a:sym typeface="Fira Sans Extra Condensed"/>
              </a:rPr>
              <a:t>0%</a:t>
            </a:r>
            <a:endParaRPr b="1" sz="1600">
              <a:solidFill>
                <a:schemeClr val="accent3"/>
              </a:solidFill>
              <a:latin typeface="Fira Sans Extra Condensed"/>
              <a:ea typeface="Fira Sans Extra Condensed"/>
              <a:cs typeface="Fira Sans Extra Condensed"/>
              <a:sym typeface="Fira Sans Extra Condensed"/>
            </a:endParaRPr>
          </a:p>
        </p:txBody>
      </p:sp>
      <p:sp>
        <p:nvSpPr>
          <p:cNvPr id="636" name="Google Shape;636;p46"/>
          <p:cNvSpPr txBox="1"/>
          <p:nvPr>
            <p:ph idx="4294967295" type="body"/>
          </p:nvPr>
        </p:nvSpPr>
        <p:spPr>
          <a:xfrm>
            <a:off x="4881749" y="3078800"/>
            <a:ext cx="585600" cy="28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4"/>
                </a:solidFill>
                <a:latin typeface="Fira Sans Extra Condensed"/>
                <a:ea typeface="Fira Sans Extra Condensed"/>
                <a:cs typeface="Fira Sans Extra Condensed"/>
                <a:sym typeface="Fira Sans Extra Condensed"/>
              </a:rPr>
              <a:t>8</a:t>
            </a:r>
            <a:r>
              <a:rPr b="1" lang="en" sz="1600">
                <a:solidFill>
                  <a:schemeClr val="accent4"/>
                </a:solidFill>
                <a:latin typeface="Fira Sans Extra Condensed"/>
                <a:ea typeface="Fira Sans Extra Condensed"/>
                <a:cs typeface="Fira Sans Extra Condensed"/>
                <a:sym typeface="Fira Sans Extra Condensed"/>
              </a:rPr>
              <a:t>0%</a:t>
            </a:r>
            <a:endParaRPr b="1" sz="1600">
              <a:solidFill>
                <a:schemeClr val="accent4"/>
              </a:solidFill>
              <a:latin typeface="Fira Sans Extra Condensed"/>
              <a:ea typeface="Fira Sans Extra Condensed"/>
              <a:cs typeface="Fira Sans Extra Condensed"/>
              <a:sym typeface="Fira Sans Extra Condensed"/>
            </a:endParaRPr>
          </a:p>
        </p:txBody>
      </p:sp>
      <p:sp>
        <p:nvSpPr>
          <p:cNvPr id="637" name="Google Shape;637;p46"/>
          <p:cNvSpPr txBox="1"/>
          <p:nvPr>
            <p:ph idx="4294967295" type="body"/>
          </p:nvPr>
        </p:nvSpPr>
        <p:spPr>
          <a:xfrm>
            <a:off x="3695663" y="4443750"/>
            <a:ext cx="585600" cy="28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Fira Sans Extra Condensed"/>
                <a:ea typeface="Fira Sans Extra Condensed"/>
                <a:cs typeface="Fira Sans Extra Condensed"/>
                <a:sym typeface="Fira Sans Extra Condensed"/>
              </a:rPr>
              <a:t>55</a:t>
            </a:r>
            <a:r>
              <a:rPr b="1" lang="en" sz="1600">
                <a:solidFill>
                  <a:schemeClr val="accent5"/>
                </a:solidFill>
                <a:latin typeface="Fira Sans Extra Condensed"/>
                <a:ea typeface="Fira Sans Extra Condensed"/>
                <a:cs typeface="Fira Sans Extra Condensed"/>
                <a:sym typeface="Fira Sans Extra Condensed"/>
              </a:rPr>
              <a:t>%</a:t>
            </a:r>
            <a:endParaRPr b="1" sz="1600">
              <a:solidFill>
                <a:schemeClr val="accent5"/>
              </a:solidFill>
              <a:latin typeface="Fira Sans Extra Condensed"/>
              <a:ea typeface="Fira Sans Extra Condensed"/>
              <a:cs typeface="Fira Sans Extra Condensed"/>
              <a:sym typeface="Fira Sans Extra Condensed"/>
            </a:endParaRPr>
          </a:p>
        </p:txBody>
      </p:sp>
      <p:sp>
        <p:nvSpPr>
          <p:cNvPr id="638" name="Google Shape;638;p46"/>
          <p:cNvSpPr txBox="1"/>
          <p:nvPr>
            <p:ph idx="4294967295" type="body"/>
          </p:nvPr>
        </p:nvSpPr>
        <p:spPr>
          <a:xfrm>
            <a:off x="4881749" y="4443775"/>
            <a:ext cx="585600" cy="28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1"/>
                </a:solidFill>
                <a:latin typeface="Fira Sans Extra Condensed"/>
                <a:ea typeface="Fira Sans Extra Condensed"/>
                <a:cs typeface="Fira Sans Extra Condensed"/>
                <a:sym typeface="Fira Sans Extra Condensed"/>
              </a:rPr>
              <a:t>35</a:t>
            </a:r>
            <a:r>
              <a:rPr b="1" lang="en" sz="1600">
                <a:solidFill>
                  <a:schemeClr val="accent1"/>
                </a:solidFill>
                <a:latin typeface="Fira Sans Extra Condensed"/>
                <a:ea typeface="Fira Sans Extra Condensed"/>
                <a:cs typeface="Fira Sans Extra Condensed"/>
                <a:sym typeface="Fira Sans Extra Condensed"/>
              </a:rPr>
              <a:t>%</a:t>
            </a:r>
            <a:endParaRPr b="1" sz="1600">
              <a:solidFill>
                <a:schemeClr val="accent1"/>
              </a:solidFill>
              <a:latin typeface="Fira Sans Extra Condensed"/>
              <a:ea typeface="Fira Sans Extra Condensed"/>
              <a:cs typeface="Fira Sans Extra Condensed"/>
              <a:sym typeface="Fira Sans Extra Condensed"/>
            </a:endParaRPr>
          </a:p>
        </p:txBody>
      </p:sp>
      <p:sp>
        <p:nvSpPr>
          <p:cNvPr id="639" name="Google Shape;639;p46"/>
          <p:cNvSpPr txBox="1"/>
          <p:nvPr/>
        </p:nvSpPr>
        <p:spPr>
          <a:xfrm>
            <a:off x="3874200" y="1463500"/>
            <a:ext cx="1395600" cy="24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Fira Sans Extra Condensed"/>
                <a:ea typeface="Fira Sans Extra Condensed"/>
                <a:cs typeface="Fira Sans Extra Condensed"/>
                <a:sym typeface="Fira Sans Extra Condensed"/>
              </a:rPr>
              <a:t>Data 2</a:t>
            </a:r>
            <a:endParaRPr b="1" sz="1600">
              <a:solidFill>
                <a:schemeClr val="lt1"/>
              </a:solidFill>
              <a:latin typeface="Fira Sans Extra Condensed"/>
              <a:ea typeface="Fira Sans Extra Condensed"/>
              <a:cs typeface="Fira Sans Extra Condensed"/>
              <a:sym typeface="Fira Sans Extra Condensed"/>
            </a:endParaRPr>
          </a:p>
        </p:txBody>
      </p:sp>
      <p:sp>
        <p:nvSpPr>
          <p:cNvPr id="640" name="Google Shape;640;p46"/>
          <p:cNvSpPr txBox="1"/>
          <p:nvPr/>
        </p:nvSpPr>
        <p:spPr>
          <a:xfrm>
            <a:off x="958025" y="1463500"/>
            <a:ext cx="1395600" cy="24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Fira Sans Extra Condensed"/>
                <a:ea typeface="Fira Sans Extra Condensed"/>
                <a:cs typeface="Fira Sans Extra Condensed"/>
                <a:sym typeface="Fira Sans Extra Condensed"/>
              </a:rPr>
              <a:t>Data 1</a:t>
            </a:r>
            <a:endParaRPr b="1" sz="1600">
              <a:solidFill>
                <a:schemeClr val="lt1"/>
              </a:solidFill>
              <a:latin typeface="Fira Sans Extra Condensed"/>
              <a:ea typeface="Fira Sans Extra Condensed"/>
              <a:cs typeface="Fira Sans Extra Condensed"/>
              <a:sym typeface="Fira Sans Extra Condensed"/>
            </a:endParaRPr>
          </a:p>
        </p:txBody>
      </p:sp>
      <p:sp>
        <p:nvSpPr>
          <p:cNvPr id="641" name="Google Shape;641;p46"/>
          <p:cNvSpPr/>
          <p:nvPr/>
        </p:nvSpPr>
        <p:spPr>
          <a:xfrm>
            <a:off x="3565001" y="2149600"/>
            <a:ext cx="826305" cy="826138"/>
          </a:xfrm>
          <a:custGeom>
            <a:rect b="b" l="l" r="r" t="t"/>
            <a:pathLst>
              <a:path extrusionOk="0" h="4367" w="4368">
                <a:moveTo>
                  <a:pt x="2184" y="772"/>
                </a:moveTo>
                <a:cubicBezTo>
                  <a:pt x="2965" y="772"/>
                  <a:pt x="3596" y="1403"/>
                  <a:pt x="3596" y="2184"/>
                </a:cubicBezTo>
                <a:cubicBezTo>
                  <a:pt x="3596" y="2963"/>
                  <a:pt x="2965" y="3596"/>
                  <a:pt x="2184" y="3596"/>
                </a:cubicBezTo>
                <a:cubicBezTo>
                  <a:pt x="1405" y="3596"/>
                  <a:pt x="772" y="2963"/>
                  <a:pt x="772" y="2184"/>
                </a:cubicBezTo>
                <a:cubicBezTo>
                  <a:pt x="772" y="1403"/>
                  <a:pt x="1405" y="772"/>
                  <a:pt x="2184" y="772"/>
                </a:cubicBezTo>
                <a:close/>
                <a:moveTo>
                  <a:pt x="2184" y="0"/>
                </a:moveTo>
                <a:cubicBezTo>
                  <a:pt x="978" y="0"/>
                  <a:pt x="1" y="977"/>
                  <a:pt x="1" y="2184"/>
                </a:cubicBezTo>
                <a:cubicBezTo>
                  <a:pt x="1" y="3389"/>
                  <a:pt x="978" y="4366"/>
                  <a:pt x="2184" y="4366"/>
                </a:cubicBezTo>
                <a:cubicBezTo>
                  <a:pt x="3391" y="4366"/>
                  <a:pt x="4368" y="3389"/>
                  <a:pt x="4368" y="2184"/>
                </a:cubicBezTo>
                <a:cubicBezTo>
                  <a:pt x="4368" y="978"/>
                  <a:pt x="3391" y="0"/>
                  <a:pt x="2184"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6"/>
          <p:cNvSpPr/>
          <p:nvPr/>
        </p:nvSpPr>
        <p:spPr>
          <a:xfrm>
            <a:off x="3565050" y="2146856"/>
            <a:ext cx="826200" cy="831600"/>
          </a:xfrm>
          <a:prstGeom prst="blockArc">
            <a:avLst>
              <a:gd fmla="val 16089880" name="adj1"/>
              <a:gd fmla="val 3469154" name="adj2"/>
              <a:gd fmla="val 17803" name="adj3"/>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6"/>
          <p:cNvSpPr/>
          <p:nvPr/>
        </p:nvSpPr>
        <p:spPr>
          <a:xfrm>
            <a:off x="4762976" y="2149600"/>
            <a:ext cx="826305" cy="826138"/>
          </a:xfrm>
          <a:custGeom>
            <a:rect b="b" l="l" r="r" t="t"/>
            <a:pathLst>
              <a:path extrusionOk="0" h="4367" w="4368">
                <a:moveTo>
                  <a:pt x="2184" y="772"/>
                </a:moveTo>
                <a:cubicBezTo>
                  <a:pt x="2965" y="772"/>
                  <a:pt x="3596" y="1403"/>
                  <a:pt x="3596" y="2184"/>
                </a:cubicBezTo>
                <a:cubicBezTo>
                  <a:pt x="3596" y="2963"/>
                  <a:pt x="2965" y="3596"/>
                  <a:pt x="2184" y="3596"/>
                </a:cubicBezTo>
                <a:cubicBezTo>
                  <a:pt x="1405" y="3596"/>
                  <a:pt x="772" y="2963"/>
                  <a:pt x="772" y="2184"/>
                </a:cubicBezTo>
                <a:cubicBezTo>
                  <a:pt x="772" y="1403"/>
                  <a:pt x="1405" y="772"/>
                  <a:pt x="2184" y="772"/>
                </a:cubicBezTo>
                <a:close/>
                <a:moveTo>
                  <a:pt x="2184" y="0"/>
                </a:moveTo>
                <a:cubicBezTo>
                  <a:pt x="978" y="0"/>
                  <a:pt x="1" y="977"/>
                  <a:pt x="1" y="2184"/>
                </a:cubicBezTo>
                <a:cubicBezTo>
                  <a:pt x="1" y="3389"/>
                  <a:pt x="978" y="4366"/>
                  <a:pt x="2184" y="4366"/>
                </a:cubicBezTo>
                <a:cubicBezTo>
                  <a:pt x="3391" y="4366"/>
                  <a:pt x="4368" y="3389"/>
                  <a:pt x="4368" y="2184"/>
                </a:cubicBezTo>
                <a:cubicBezTo>
                  <a:pt x="4368" y="978"/>
                  <a:pt x="3391" y="0"/>
                  <a:pt x="2184"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6"/>
          <p:cNvSpPr/>
          <p:nvPr/>
        </p:nvSpPr>
        <p:spPr>
          <a:xfrm>
            <a:off x="4763025" y="2146856"/>
            <a:ext cx="826200" cy="831600"/>
          </a:xfrm>
          <a:prstGeom prst="blockArc">
            <a:avLst>
              <a:gd fmla="val 16089880" name="adj1"/>
              <a:gd fmla="val 12048829" name="adj2"/>
              <a:gd fmla="val 17408" name="adj3"/>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6"/>
          <p:cNvSpPr/>
          <p:nvPr/>
        </p:nvSpPr>
        <p:spPr>
          <a:xfrm>
            <a:off x="3565001" y="3560075"/>
            <a:ext cx="826305" cy="826138"/>
          </a:xfrm>
          <a:custGeom>
            <a:rect b="b" l="l" r="r" t="t"/>
            <a:pathLst>
              <a:path extrusionOk="0" h="4367" w="4368">
                <a:moveTo>
                  <a:pt x="2184" y="772"/>
                </a:moveTo>
                <a:cubicBezTo>
                  <a:pt x="2965" y="772"/>
                  <a:pt x="3596" y="1403"/>
                  <a:pt x="3596" y="2184"/>
                </a:cubicBezTo>
                <a:cubicBezTo>
                  <a:pt x="3596" y="2963"/>
                  <a:pt x="2965" y="3596"/>
                  <a:pt x="2184" y="3596"/>
                </a:cubicBezTo>
                <a:cubicBezTo>
                  <a:pt x="1405" y="3596"/>
                  <a:pt x="772" y="2963"/>
                  <a:pt x="772" y="2184"/>
                </a:cubicBezTo>
                <a:cubicBezTo>
                  <a:pt x="772" y="1403"/>
                  <a:pt x="1405" y="772"/>
                  <a:pt x="2184" y="772"/>
                </a:cubicBezTo>
                <a:close/>
                <a:moveTo>
                  <a:pt x="2184" y="0"/>
                </a:moveTo>
                <a:cubicBezTo>
                  <a:pt x="978" y="0"/>
                  <a:pt x="1" y="977"/>
                  <a:pt x="1" y="2184"/>
                </a:cubicBezTo>
                <a:cubicBezTo>
                  <a:pt x="1" y="3389"/>
                  <a:pt x="978" y="4366"/>
                  <a:pt x="2184" y="4366"/>
                </a:cubicBezTo>
                <a:cubicBezTo>
                  <a:pt x="3391" y="4366"/>
                  <a:pt x="4368" y="3389"/>
                  <a:pt x="4368" y="2184"/>
                </a:cubicBezTo>
                <a:cubicBezTo>
                  <a:pt x="4368" y="978"/>
                  <a:pt x="3391" y="0"/>
                  <a:pt x="2184"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6"/>
          <p:cNvSpPr/>
          <p:nvPr/>
        </p:nvSpPr>
        <p:spPr>
          <a:xfrm>
            <a:off x="3565050" y="3557331"/>
            <a:ext cx="826200" cy="831600"/>
          </a:xfrm>
          <a:prstGeom prst="blockArc">
            <a:avLst>
              <a:gd fmla="val 16089880" name="adj1"/>
              <a:gd fmla="val 6039543" name="adj2"/>
              <a:gd fmla="val 17886" name="adj3"/>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6"/>
          <p:cNvSpPr/>
          <p:nvPr/>
        </p:nvSpPr>
        <p:spPr>
          <a:xfrm>
            <a:off x="4762976" y="3560075"/>
            <a:ext cx="826305" cy="826138"/>
          </a:xfrm>
          <a:custGeom>
            <a:rect b="b" l="l" r="r" t="t"/>
            <a:pathLst>
              <a:path extrusionOk="0" h="4367" w="4368">
                <a:moveTo>
                  <a:pt x="2184" y="772"/>
                </a:moveTo>
                <a:cubicBezTo>
                  <a:pt x="2965" y="772"/>
                  <a:pt x="3596" y="1403"/>
                  <a:pt x="3596" y="2184"/>
                </a:cubicBezTo>
                <a:cubicBezTo>
                  <a:pt x="3596" y="2963"/>
                  <a:pt x="2965" y="3596"/>
                  <a:pt x="2184" y="3596"/>
                </a:cubicBezTo>
                <a:cubicBezTo>
                  <a:pt x="1405" y="3596"/>
                  <a:pt x="772" y="2963"/>
                  <a:pt x="772" y="2184"/>
                </a:cubicBezTo>
                <a:cubicBezTo>
                  <a:pt x="772" y="1403"/>
                  <a:pt x="1405" y="772"/>
                  <a:pt x="2184" y="772"/>
                </a:cubicBezTo>
                <a:close/>
                <a:moveTo>
                  <a:pt x="2184" y="0"/>
                </a:moveTo>
                <a:cubicBezTo>
                  <a:pt x="978" y="0"/>
                  <a:pt x="1" y="977"/>
                  <a:pt x="1" y="2184"/>
                </a:cubicBezTo>
                <a:cubicBezTo>
                  <a:pt x="1" y="3389"/>
                  <a:pt x="978" y="4366"/>
                  <a:pt x="2184" y="4366"/>
                </a:cubicBezTo>
                <a:cubicBezTo>
                  <a:pt x="3391" y="4366"/>
                  <a:pt x="4368" y="3389"/>
                  <a:pt x="4368" y="2184"/>
                </a:cubicBezTo>
                <a:cubicBezTo>
                  <a:pt x="4368" y="978"/>
                  <a:pt x="3391" y="0"/>
                  <a:pt x="2184"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6"/>
          <p:cNvSpPr/>
          <p:nvPr/>
        </p:nvSpPr>
        <p:spPr>
          <a:xfrm>
            <a:off x="4763025" y="3557331"/>
            <a:ext cx="826200" cy="831600"/>
          </a:xfrm>
          <a:prstGeom prst="blockArc">
            <a:avLst>
              <a:gd fmla="val 16089880" name="adj1"/>
              <a:gd fmla="val 1507117" name="adj2"/>
              <a:gd fmla="val 17753"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2" name="Shape 652"/>
        <p:cNvGrpSpPr/>
        <p:nvPr/>
      </p:nvGrpSpPr>
      <p:grpSpPr>
        <a:xfrm>
          <a:off x="0" y="0"/>
          <a:ext cx="0" cy="0"/>
          <a:chOff x="0" y="0"/>
          <a:chExt cx="0" cy="0"/>
        </a:xfrm>
      </p:grpSpPr>
      <p:sp>
        <p:nvSpPr>
          <p:cNvPr id="653" name="Google Shape;653;p47"/>
          <p:cNvSpPr txBox="1"/>
          <p:nvPr>
            <p:ph type="title"/>
          </p:nvPr>
        </p:nvSpPr>
        <p:spPr>
          <a:xfrm>
            <a:off x="457200" y="411475"/>
            <a:ext cx="8229600" cy="48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Big Data Infographics</a:t>
            </a:r>
            <a:endParaRPr>
              <a:solidFill>
                <a:schemeClr val="dk1"/>
              </a:solidFill>
            </a:endParaRPr>
          </a:p>
        </p:txBody>
      </p:sp>
      <p:sp>
        <p:nvSpPr>
          <p:cNvPr id="654" name="Google Shape;654;p47"/>
          <p:cNvSpPr/>
          <p:nvPr/>
        </p:nvSpPr>
        <p:spPr>
          <a:xfrm>
            <a:off x="7110650" y="1702700"/>
            <a:ext cx="1572600" cy="366000"/>
          </a:xfrm>
          <a:prstGeom prst="roundRect">
            <a:avLst>
              <a:gd fmla="val 50000" name="adj"/>
            </a:avLst>
          </a:prstGeom>
          <a:solidFill>
            <a:srgbClr val="FFFFFF"/>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600">
                <a:solidFill>
                  <a:schemeClr val="dk1"/>
                </a:solidFill>
                <a:latin typeface="Fira Sans Extra Condensed SemiBold"/>
                <a:ea typeface="Fira Sans Extra Condensed SemiBold"/>
                <a:cs typeface="Fira Sans Extra Condensed SemiBold"/>
                <a:sym typeface="Fira Sans Extra Condensed SemiBold"/>
              </a:rPr>
              <a:t>Volume</a:t>
            </a:r>
            <a:endParaRPr sz="1600">
              <a:solidFill>
                <a:schemeClr val="dk1"/>
              </a:solidFill>
              <a:latin typeface="Fira Sans Extra Condensed SemiBold"/>
              <a:ea typeface="Fira Sans Extra Condensed SemiBold"/>
              <a:cs typeface="Fira Sans Extra Condensed SemiBold"/>
              <a:sym typeface="Fira Sans Extra Condensed SemiBold"/>
            </a:endParaRPr>
          </a:p>
        </p:txBody>
      </p:sp>
      <p:cxnSp>
        <p:nvCxnSpPr>
          <p:cNvPr id="655" name="Google Shape;655;p47"/>
          <p:cNvCxnSpPr>
            <a:stCxn id="656" idx="3"/>
            <a:endCxn id="654" idx="1"/>
          </p:cNvCxnSpPr>
          <p:nvPr/>
        </p:nvCxnSpPr>
        <p:spPr>
          <a:xfrm flipH="1" rot="10800000">
            <a:off x="6332211" y="1885600"/>
            <a:ext cx="778500" cy="7500"/>
          </a:xfrm>
          <a:prstGeom prst="straightConnector1">
            <a:avLst/>
          </a:prstGeom>
          <a:noFill/>
          <a:ln cap="flat" cmpd="sng" w="28575">
            <a:solidFill>
              <a:schemeClr val="accent1"/>
            </a:solidFill>
            <a:prstDash val="solid"/>
            <a:round/>
            <a:headEnd len="med" w="med" type="none"/>
            <a:tailEnd len="med" w="med" type="none"/>
          </a:ln>
        </p:spPr>
      </p:cxnSp>
      <p:sp>
        <p:nvSpPr>
          <p:cNvPr id="657" name="Google Shape;657;p47"/>
          <p:cNvSpPr/>
          <p:nvPr/>
        </p:nvSpPr>
        <p:spPr>
          <a:xfrm>
            <a:off x="7110650" y="2533625"/>
            <a:ext cx="1572600" cy="366000"/>
          </a:xfrm>
          <a:prstGeom prst="roundRect">
            <a:avLst>
              <a:gd fmla="val 50000" name="adj"/>
            </a:avLst>
          </a:prstGeom>
          <a:solidFill>
            <a:srgbClr val="FFFFFF"/>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600">
                <a:solidFill>
                  <a:schemeClr val="dk1"/>
                </a:solidFill>
                <a:latin typeface="Fira Sans Extra Condensed SemiBold"/>
                <a:ea typeface="Fira Sans Extra Condensed SemiBold"/>
                <a:cs typeface="Fira Sans Extra Condensed SemiBold"/>
                <a:sym typeface="Fira Sans Extra Condensed SemiBold"/>
              </a:rPr>
              <a:t>Velocity</a:t>
            </a:r>
            <a:endParaRPr sz="1600">
              <a:solidFill>
                <a:schemeClr val="dk1"/>
              </a:solidFill>
              <a:latin typeface="Fira Sans Extra Condensed SemiBold"/>
              <a:ea typeface="Fira Sans Extra Condensed SemiBold"/>
              <a:cs typeface="Fira Sans Extra Condensed SemiBold"/>
              <a:sym typeface="Fira Sans Extra Condensed SemiBold"/>
            </a:endParaRPr>
          </a:p>
        </p:txBody>
      </p:sp>
      <p:cxnSp>
        <p:nvCxnSpPr>
          <p:cNvPr id="658" name="Google Shape;658;p47"/>
          <p:cNvCxnSpPr>
            <a:stCxn id="659" idx="3"/>
            <a:endCxn id="657" idx="1"/>
          </p:cNvCxnSpPr>
          <p:nvPr/>
        </p:nvCxnSpPr>
        <p:spPr>
          <a:xfrm flipH="1" rot="10800000">
            <a:off x="6340715" y="2716525"/>
            <a:ext cx="769800" cy="7500"/>
          </a:xfrm>
          <a:prstGeom prst="straightConnector1">
            <a:avLst/>
          </a:prstGeom>
          <a:noFill/>
          <a:ln cap="flat" cmpd="sng" w="28575">
            <a:solidFill>
              <a:schemeClr val="accent2"/>
            </a:solidFill>
            <a:prstDash val="solid"/>
            <a:round/>
            <a:headEnd len="med" w="med" type="none"/>
            <a:tailEnd len="med" w="med" type="none"/>
          </a:ln>
        </p:spPr>
      </p:cxnSp>
      <p:sp>
        <p:nvSpPr>
          <p:cNvPr id="660" name="Google Shape;660;p47"/>
          <p:cNvSpPr/>
          <p:nvPr/>
        </p:nvSpPr>
        <p:spPr>
          <a:xfrm>
            <a:off x="7110650" y="3364550"/>
            <a:ext cx="1572600" cy="366000"/>
          </a:xfrm>
          <a:prstGeom prst="roundRect">
            <a:avLst>
              <a:gd fmla="val 50000" name="adj"/>
            </a:avLst>
          </a:prstGeom>
          <a:solidFill>
            <a:srgbClr val="FFFFFF"/>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600">
                <a:solidFill>
                  <a:schemeClr val="dk1"/>
                </a:solidFill>
                <a:latin typeface="Fira Sans Extra Condensed SemiBold"/>
                <a:ea typeface="Fira Sans Extra Condensed SemiBold"/>
                <a:cs typeface="Fira Sans Extra Condensed SemiBold"/>
                <a:sym typeface="Fira Sans Extra Condensed SemiBold"/>
              </a:rPr>
              <a:t>Veracity</a:t>
            </a:r>
            <a:endParaRPr sz="1600">
              <a:solidFill>
                <a:schemeClr val="dk1"/>
              </a:solidFill>
              <a:latin typeface="Fira Sans Extra Condensed SemiBold"/>
              <a:ea typeface="Fira Sans Extra Condensed SemiBold"/>
              <a:cs typeface="Fira Sans Extra Condensed SemiBold"/>
              <a:sym typeface="Fira Sans Extra Condensed SemiBold"/>
            </a:endParaRPr>
          </a:p>
        </p:txBody>
      </p:sp>
      <p:cxnSp>
        <p:nvCxnSpPr>
          <p:cNvPr id="661" name="Google Shape;661;p47"/>
          <p:cNvCxnSpPr>
            <a:stCxn id="662" idx="3"/>
            <a:endCxn id="660" idx="1"/>
          </p:cNvCxnSpPr>
          <p:nvPr/>
        </p:nvCxnSpPr>
        <p:spPr>
          <a:xfrm flipH="1" rot="10800000">
            <a:off x="6332213" y="3547450"/>
            <a:ext cx="778500" cy="7500"/>
          </a:xfrm>
          <a:prstGeom prst="straightConnector1">
            <a:avLst/>
          </a:prstGeom>
          <a:noFill/>
          <a:ln cap="flat" cmpd="sng" w="28575">
            <a:solidFill>
              <a:schemeClr val="accent3"/>
            </a:solidFill>
            <a:prstDash val="solid"/>
            <a:round/>
            <a:headEnd len="med" w="med" type="none"/>
            <a:tailEnd len="med" w="med" type="none"/>
          </a:ln>
        </p:spPr>
      </p:cxnSp>
      <p:sp>
        <p:nvSpPr>
          <p:cNvPr id="663" name="Google Shape;663;p47"/>
          <p:cNvSpPr/>
          <p:nvPr/>
        </p:nvSpPr>
        <p:spPr>
          <a:xfrm>
            <a:off x="7110650" y="4195475"/>
            <a:ext cx="1572600" cy="366000"/>
          </a:xfrm>
          <a:prstGeom prst="roundRect">
            <a:avLst>
              <a:gd fmla="val 50000" name="adj"/>
            </a:avLst>
          </a:prstGeom>
          <a:solidFill>
            <a:srgbClr val="FFFFFF"/>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600">
                <a:solidFill>
                  <a:schemeClr val="dk1"/>
                </a:solidFill>
                <a:latin typeface="Fira Sans Extra Condensed SemiBold"/>
                <a:ea typeface="Fira Sans Extra Condensed SemiBold"/>
                <a:cs typeface="Fira Sans Extra Condensed SemiBold"/>
                <a:sym typeface="Fira Sans Extra Condensed SemiBold"/>
              </a:rPr>
              <a:t>Variety</a:t>
            </a:r>
            <a:endParaRPr sz="1600">
              <a:solidFill>
                <a:schemeClr val="dk1"/>
              </a:solidFill>
              <a:latin typeface="Fira Sans Extra Condensed SemiBold"/>
              <a:ea typeface="Fira Sans Extra Condensed SemiBold"/>
              <a:cs typeface="Fira Sans Extra Condensed SemiBold"/>
              <a:sym typeface="Fira Sans Extra Condensed SemiBold"/>
            </a:endParaRPr>
          </a:p>
        </p:txBody>
      </p:sp>
      <p:cxnSp>
        <p:nvCxnSpPr>
          <p:cNvPr id="664" name="Google Shape;664;p47"/>
          <p:cNvCxnSpPr>
            <a:stCxn id="665" idx="3"/>
            <a:endCxn id="663" idx="1"/>
          </p:cNvCxnSpPr>
          <p:nvPr/>
        </p:nvCxnSpPr>
        <p:spPr>
          <a:xfrm flipH="1" rot="10800000">
            <a:off x="6332213" y="4378375"/>
            <a:ext cx="778500" cy="7500"/>
          </a:xfrm>
          <a:prstGeom prst="straightConnector1">
            <a:avLst/>
          </a:prstGeom>
          <a:noFill/>
          <a:ln cap="flat" cmpd="sng" w="28575">
            <a:solidFill>
              <a:schemeClr val="accent4"/>
            </a:solidFill>
            <a:prstDash val="solid"/>
            <a:round/>
            <a:headEnd len="med" w="med" type="none"/>
            <a:tailEnd len="med" w="med" type="none"/>
          </a:ln>
        </p:spPr>
      </p:cxnSp>
      <p:sp>
        <p:nvSpPr>
          <p:cNvPr id="666" name="Google Shape;666;p47"/>
          <p:cNvSpPr/>
          <p:nvPr/>
        </p:nvSpPr>
        <p:spPr>
          <a:xfrm>
            <a:off x="3349200" y="4089175"/>
            <a:ext cx="3314100" cy="593400"/>
          </a:xfrm>
          <a:prstGeom prst="roundRect">
            <a:avLst>
              <a:gd fmla="val 50000" name="adj"/>
            </a:avLst>
          </a:prstGeom>
          <a:solidFill>
            <a:srgbClr val="FFFFFF"/>
          </a:solidFill>
          <a:ln cap="flat" cmpd="sng" w="2857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7"/>
          <p:cNvSpPr/>
          <p:nvPr/>
        </p:nvSpPr>
        <p:spPr>
          <a:xfrm>
            <a:off x="3349200" y="3258400"/>
            <a:ext cx="3314100" cy="593400"/>
          </a:xfrm>
          <a:prstGeom prst="roundRect">
            <a:avLst>
              <a:gd fmla="val 50000" name="adj"/>
            </a:avLst>
          </a:prstGeom>
          <a:solidFill>
            <a:srgbClr val="FFFFFF"/>
          </a:solidFill>
          <a:ln cap="flat" cmpd="sng" w="2857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7"/>
          <p:cNvSpPr/>
          <p:nvPr/>
        </p:nvSpPr>
        <p:spPr>
          <a:xfrm>
            <a:off x="3349200" y="2427325"/>
            <a:ext cx="3314100" cy="593400"/>
          </a:xfrm>
          <a:prstGeom prst="roundRect">
            <a:avLst>
              <a:gd fmla="val 50000" name="adj"/>
            </a:avLst>
          </a:prstGeom>
          <a:solidFill>
            <a:srgbClr val="FFFFFF"/>
          </a:solidFill>
          <a:ln cap="flat" cmpd="sng" w="2857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7"/>
          <p:cNvSpPr/>
          <p:nvPr/>
        </p:nvSpPr>
        <p:spPr>
          <a:xfrm>
            <a:off x="3349200" y="1596450"/>
            <a:ext cx="3314100" cy="593400"/>
          </a:xfrm>
          <a:prstGeom prst="roundRect">
            <a:avLst>
              <a:gd fmla="val 50000" name="adj"/>
            </a:avLst>
          </a:prstGeom>
          <a:solidFill>
            <a:srgbClr val="FFFFFF"/>
          </a:solidFill>
          <a:ln cap="flat" cmpd="sng" w="2857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7"/>
          <p:cNvSpPr/>
          <p:nvPr/>
        </p:nvSpPr>
        <p:spPr>
          <a:xfrm>
            <a:off x="3989811" y="1688050"/>
            <a:ext cx="2342400" cy="410100"/>
          </a:xfrm>
          <a:prstGeom prst="rect">
            <a:avLst/>
          </a:prstGeom>
          <a:noFill/>
          <a:ln>
            <a:noFill/>
          </a:ln>
        </p:spPr>
        <p:txBody>
          <a:bodyPr anchorCtr="0" anchor="ctr" bIns="91425" lIns="548625" spcFirstLastPara="1" rIns="182875" wrap="square" tIns="91425">
            <a:noAutofit/>
          </a:bodyPr>
          <a:lstStyle/>
          <a:p>
            <a:pPr indent="0" lvl="0" marL="0" rtl="0" algn="r">
              <a:spcBef>
                <a:spcPts val="0"/>
              </a:spcBef>
              <a:spcAft>
                <a:spcPts val="0"/>
              </a:spcAft>
              <a:buClr>
                <a:srgbClr val="000000"/>
              </a:buClr>
              <a:buSzPts val="1100"/>
              <a:buFont typeface="Arial"/>
              <a:buNone/>
            </a:pPr>
            <a:r>
              <a:rPr lang="en" sz="1200">
                <a:solidFill>
                  <a:srgbClr val="000000"/>
                </a:solidFill>
                <a:latin typeface="Roboto"/>
                <a:ea typeface="Roboto"/>
                <a:cs typeface="Roboto"/>
                <a:sym typeface="Roboto"/>
              </a:rPr>
              <a:t>Mercury is the closest planet to the Sun</a:t>
            </a:r>
            <a:endParaRPr sz="1200">
              <a:solidFill>
                <a:srgbClr val="000000"/>
              </a:solidFill>
              <a:latin typeface="Roboto"/>
              <a:ea typeface="Roboto"/>
              <a:cs typeface="Roboto"/>
              <a:sym typeface="Roboto"/>
            </a:endParaRPr>
          </a:p>
        </p:txBody>
      </p:sp>
      <p:cxnSp>
        <p:nvCxnSpPr>
          <p:cNvPr id="670" name="Google Shape;670;p47"/>
          <p:cNvCxnSpPr/>
          <p:nvPr/>
        </p:nvCxnSpPr>
        <p:spPr>
          <a:xfrm flipH="1" rot="10800000">
            <a:off x="1682388" y="1809388"/>
            <a:ext cx="1666800" cy="1330500"/>
          </a:xfrm>
          <a:prstGeom prst="straightConnector1">
            <a:avLst/>
          </a:prstGeom>
          <a:noFill/>
          <a:ln cap="flat" cmpd="sng" w="28575">
            <a:solidFill>
              <a:schemeClr val="accent1"/>
            </a:solidFill>
            <a:prstDash val="solid"/>
            <a:round/>
            <a:headEnd len="med" w="med" type="none"/>
            <a:tailEnd len="med" w="med" type="none"/>
          </a:ln>
        </p:spPr>
      </p:cxnSp>
      <p:sp>
        <p:nvSpPr>
          <p:cNvPr id="671" name="Google Shape;671;p47"/>
          <p:cNvSpPr/>
          <p:nvPr/>
        </p:nvSpPr>
        <p:spPr>
          <a:xfrm>
            <a:off x="3247500" y="1546900"/>
            <a:ext cx="692400" cy="692400"/>
          </a:xfrm>
          <a:prstGeom prst="ellipse">
            <a:avLst/>
          </a:prstGeom>
          <a:solidFill>
            <a:srgbClr val="FFFFFF"/>
          </a:solidFill>
          <a:ln cap="flat" cmpd="sng" w="2857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2100">
                <a:solidFill>
                  <a:schemeClr val="accent1"/>
                </a:solidFill>
                <a:latin typeface="Fira Sans Extra Condensed"/>
                <a:ea typeface="Fira Sans Extra Condensed"/>
                <a:cs typeface="Fira Sans Extra Condensed"/>
                <a:sym typeface="Fira Sans Extra Condensed"/>
              </a:rPr>
              <a:t>01</a:t>
            </a:r>
            <a:endParaRPr b="1" sz="2100">
              <a:solidFill>
                <a:schemeClr val="accent1"/>
              </a:solidFill>
              <a:latin typeface="Fira Sans Extra Condensed"/>
              <a:ea typeface="Fira Sans Extra Condensed"/>
              <a:cs typeface="Fira Sans Extra Condensed"/>
              <a:sym typeface="Fira Sans Extra Condensed"/>
            </a:endParaRPr>
          </a:p>
        </p:txBody>
      </p:sp>
      <p:sp>
        <p:nvSpPr>
          <p:cNvPr id="659" name="Google Shape;659;p47"/>
          <p:cNvSpPr/>
          <p:nvPr/>
        </p:nvSpPr>
        <p:spPr>
          <a:xfrm>
            <a:off x="3998315" y="2518975"/>
            <a:ext cx="2342400" cy="410100"/>
          </a:xfrm>
          <a:prstGeom prst="rect">
            <a:avLst/>
          </a:prstGeom>
          <a:noFill/>
          <a:ln>
            <a:noFill/>
          </a:ln>
        </p:spPr>
        <p:txBody>
          <a:bodyPr anchorCtr="0" anchor="ctr" bIns="91425" lIns="548625" spcFirstLastPara="1" rIns="182875" wrap="square" tIns="91425">
            <a:noAutofit/>
          </a:bodyPr>
          <a:lstStyle/>
          <a:p>
            <a:pPr indent="0" lvl="0" marL="0" rtl="0" algn="r">
              <a:spcBef>
                <a:spcPts val="0"/>
              </a:spcBef>
              <a:spcAft>
                <a:spcPts val="0"/>
              </a:spcAft>
              <a:buClr>
                <a:srgbClr val="000000"/>
              </a:buClr>
              <a:buSzPts val="1100"/>
              <a:buFont typeface="Arial"/>
              <a:buNone/>
            </a:pPr>
            <a:r>
              <a:rPr lang="en" sz="1200">
                <a:solidFill>
                  <a:srgbClr val="000000"/>
                </a:solidFill>
                <a:latin typeface="Roboto"/>
                <a:ea typeface="Roboto"/>
                <a:cs typeface="Roboto"/>
                <a:sym typeface="Roboto"/>
              </a:rPr>
              <a:t>Venus is the second planet from the Sun</a:t>
            </a:r>
            <a:endParaRPr sz="1200">
              <a:solidFill>
                <a:srgbClr val="000000"/>
              </a:solidFill>
              <a:latin typeface="Roboto"/>
              <a:ea typeface="Roboto"/>
              <a:cs typeface="Roboto"/>
              <a:sym typeface="Roboto"/>
            </a:endParaRPr>
          </a:p>
        </p:txBody>
      </p:sp>
      <p:cxnSp>
        <p:nvCxnSpPr>
          <p:cNvPr id="672" name="Google Shape;672;p47"/>
          <p:cNvCxnSpPr/>
          <p:nvPr/>
        </p:nvCxnSpPr>
        <p:spPr>
          <a:xfrm flipH="1" rot="10800000">
            <a:off x="1682388" y="2724013"/>
            <a:ext cx="1565100" cy="420600"/>
          </a:xfrm>
          <a:prstGeom prst="straightConnector1">
            <a:avLst/>
          </a:prstGeom>
          <a:noFill/>
          <a:ln cap="flat" cmpd="sng" w="28575">
            <a:solidFill>
              <a:schemeClr val="accent2"/>
            </a:solidFill>
            <a:prstDash val="solid"/>
            <a:round/>
            <a:headEnd len="med" w="med" type="none"/>
            <a:tailEnd len="med" w="med" type="none"/>
          </a:ln>
        </p:spPr>
      </p:cxnSp>
      <p:sp>
        <p:nvSpPr>
          <p:cNvPr id="673" name="Google Shape;673;p47"/>
          <p:cNvSpPr/>
          <p:nvPr/>
        </p:nvSpPr>
        <p:spPr>
          <a:xfrm>
            <a:off x="3247500" y="2377825"/>
            <a:ext cx="692400" cy="692400"/>
          </a:xfrm>
          <a:prstGeom prst="ellipse">
            <a:avLst/>
          </a:prstGeom>
          <a:solidFill>
            <a:srgbClr val="FFFFFF"/>
          </a:solidFill>
          <a:ln cap="flat" cmpd="sng" w="2857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2100">
                <a:solidFill>
                  <a:schemeClr val="accent2"/>
                </a:solidFill>
                <a:latin typeface="Fira Sans Extra Condensed"/>
                <a:ea typeface="Fira Sans Extra Condensed"/>
                <a:cs typeface="Fira Sans Extra Condensed"/>
                <a:sym typeface="Fira Sans Extra Condensed"/>
              </a:rPr>
              <a:t>02</a:t>
            </a:r>
            <a:endParaRPr b="1" sz="2100">
              <a:solidFill>
                <a:schemeClr val="accent2"/>
              </a:solidFill>
              <a:latin typeface="Fira Sans Extra Condensed"/>
              <a:ea typeface="Fira Sans Extra Condensed"/>
              <a:cs typeface="Fira Sans Extra Condensed"/>
              <a:sym typeface="Fira Sans Extra Condensed"/>
            </a:endParaRPr>
          </a:p>
        </p:txBody>
      </p:sp>
      <p:sp>
        <p:nvSpPr>
          <p:cNvPr id="662" name="Google Shape;662;p47"/>
          <p:cNvSpPr/>
          <p:nvPr/>
        </p:nvSpPr>
        <p:spPr>
          <a:xfrm>
            <a:off x="3989813" y="3349900"/>
            <a:ext cx="2342400" cy="410100"/>
          </a:xfrm>
          <a:prstGeom prst="rect">
            <a:avLst/>
          </a:prstGeom>
          <a:noFill/>
          <a:ln>
            <a:noFill/>
          </a:ln>
        </p:spPr>
        <p:txBody>
          <a:bodyPr anchorCtr="0" anchor="ctr" bIns="91425" lIns="548625" spcFirstLastPara="1" rIns="182875" wrap="square" tIns="91425">
            <a:noAutofit/>
          </a:bodyPr>
          <a:lstStyle/>
          <a:p>
            <a:pPr indent="0" lvl="0" marL="0" rtl="0" algn="r">
              <a:spcBef>
                <a:spcPts val="0"/>
              </a:spcBef>
              <a:spcAft>
                <a:spcPts val="0"/>
              </a:spcAft>
              <a:buClr>
                <a:srgbClr val="000000"/>
              </a:buClr>
              <a:buSzPts val="1100"/>
              <a:buFont typeface="Arial"/>
              <a:buNone/>
            </a:pPr>
            <a:r>
              <a:rPr lang="en" sz="1200">
                <a:solidFill>
                  <a:srgbClr val="000000"/>
                </a:solidFill>
                <a:latin typeface="Roboto"/>
                <a:ea typeface="Roboto"/>
                <a:cs typeface="Roboto"/>
                <a:sym typeface="Roboto"/>
              </a:rPr>
              <a:t>Jupiter is a gas giant and the biggest planet</a:t>
            </a:r>
            <a:endParaRPr sz="1200">
              <a:solidFill>
                <a:srgbClr val="000000"/>
              </a:solidFill>
              <a:latin typeface="Roboto"/>
              <a:ea typeface="Roboto"/>
              <a:cs typeface="Roboto"/>
              <a:sym typeface="Roboto"/>
            </a:endParaRPr>
          </a:p>
        </p:txBody>
      </p:sp>
      <p:cxnSp>
        <p:nvCxnSpPr>
          <p:cNvPr id="674" name="Google Shape;674;p47"/>
          <p:cNvCxnSpPr/>
          <p:nvPr/>
        </p:nvCxnSpPr>
        <p:spPr>
          <a:xfrm>
            <a:off x="1682388" y="3144838"/>
            <a:ext cx="1565100" cy="410100"/>
          </a:xfrm>
          <a:prstGeom prst="straightConnector1">
            <a:avLst/>
          </a:prstGeom>
          <a:noFill/>
          <a:ln cap="flat" cmpd="sng" w="28575">
            <a:solidFill>
              <a:schemeClr val="accent3"/>
            </a:solidFill>
            <a:prstDash val="solid"/>
            <a:round/>
            <a:headEnd len="med" w="med" type="none"/>
            <a:tailEnd len="med" w="med" type="none"/>
          </a:ln>
        </p:spPr>
      </p:cxnSp>
      <p:sp>
        <p:nvSpPr>
          <p:cNvPr id="675" name="Google Shape;675;p47"/>
          <p:cNvSpPr/>
          <p:nvPr/>
        </p:nvSpPr>
        <p:spPr>
          <a:xfrm>
            <a:off x="3247500" y="3208750"/>
            <a:ext cx="692400" cy="692400"/>
          </a:xfrm>
          <a:prstGeom prst="ellipse">
            <a:avLst/>
          </a:prstGeom>
          <a:solidFill>
            <a:srgbClr val="FFFFFF"/>
          </a:solidFill>
          <a:ln cap="flat" cmpd="sng" w="28575">
            <a:solidFill>
              <a:schemeClr val="accent3"/>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2100">
                <a:solidFill>
                  <a:schemeClr val="accent3"/>
                </a:solidFill>
                <a:latin typeface="Fira Sans Extra Condensed"/>
                <a:ea typeface="Fira Sans Extra Condensed"/>
                <a:cs typeface="Fira Sans Extra Condensed"/>
                <a:sym typeface="Fira Sans Extra Condensed"/>
              </a:rPr>
              <a:t>03</a:t>
            </a:r>
            <a:endParaRPr b="1" sz="2100">
              <a:solidFill>
                <a:schemeClr val="accent3"/>
              </a:solidFill>
              <a:latin typeface="Fira Sans Extra Condensed"/>
              <a:ea typeface="Fira Sans Extra Condensed"/>
              <a:cs typeface="Fira Sans Extra Condensed"/>
              <a:sym typeface="Fira Sans Extra Condensed"/>
            </a:endParaRPr>
          </a:p>
        </p:txBody>
      </p:sp>
      <p:sp>
        <p:nvSpPr>
          <p:cNvPr id="665" name="Google Shape;665;p47"/>
          <p:cNvSpPr/>
          <p:nvPr/>
        </p:nvSpPr>
        <p:spPr>
          <a:xfrm>
            <a:off x="3989813" y="4175575"/>
            <a:ext cx="2342400" cy="420600"/>
          </a:xfrm>
          <a:prstGeom prst="rect">
            <a:avLst/>
          </a:prstGeom>
          <a:noFill/>
          <a:ln>
            <a:noFill/>
          </a:ln>
        </p:spPr>
        <p:txBody>
          <a:bodyPr anchorCtr="0" anchor="ctr" bIns="91425" lIns="548625" spcFirstLastPara="1" rIns="182875" wrap="square" tIns="91425">
            <a:noAutofit/>
          </a:bodyPr>
          <a:lstStyle/>
          <a:p>
            <a:pPr indent="0" lvl="0" marL="0" rtl="0" algn="r">
              <a:spcBef>
                <a:spcPts val="0"/>
              </a:spcBef>
              <a:spcAft>
                <a:spcPts val="0"/>
              </a:spcAft>
              <a:buClr>
                <a:srgbClr val="000000"/>
              </a:buClr>
              <a:buSzPts val="1100"/>
              <a:buFont typeface="Arial"/>
              <a:buNone/>
            </a:pPr>
            <a:r>
              <a:rPr lang="en" sz="1200">
                <a:solidFill>
                  <a:srgbClr val="000000"/>
                </a:solidFill>
                <a:latin typeface="Roboto"/>
                <a:ea typeface="Roboto"/>
                <a:cs typeface="Roboto"/>
                <a:sym typeface="Roboto"/>
              </a:rPr>
              <a:t>Yes, this is the ringed one. It’s a gas giant</a:t>
            </a:r>
            <a:endParaRPr sz="1200">
              <a:solidFill>
                <a:srgbClr val="000000"/>
              </a:solidFill>
              <a:latin typeface="Roboto"/>
              <a:ea typeface="Roboto"/>
              <a:cs typeface="Roboto"/>
              <a:sym typeface="Roboto"/>
            </a:endParaRPr>
          </a:p>
        </p:txBody>
      </p:sp>
      <p:cxnSp>
        <p:nvCxnSpPr>
          <p:cNvPr id="676" name="Google Shape;676;p47"/>
          <p:cNvCxnSpPr/>
          <p:nvPr/>
        </p:nvCxnSpPr>
        <p:spPr>
          <a:xfrm>
            <a:off x="1677588" y="3139663"/>
            <a:ext cx="1569900" cy="1246200"/>
          </a:xfrm>
          <a:prstGeom prst="straightConnector1">
            <a:avLst/>
          </a:prstGeom>
          <a:noFill/>
          <a:ln cap="flat" cmpd="sng" w="28575">
            <a:solidFill>
              <a:schemeClr val="accent4"/>
            </a:solidFill>
            <a:prstDash val="solid"/>
            <a:round/>
            <a:headEnd len="med" w="med" type="none"/>
            <a:tailEnd len="med" w="med" type="none"/>
          </a:ln>
        </p:spPr>
      </p:cxnSp>
      <p:sp>
        <p:nvSpPr>
          <p:cNvPr id="677" name="Google Shape;677;p47"/>
          <p:cNvSpPr/>
          <p:nvPr/>
        </p:nvSpPr>
        <p:spPr>
          <a:xfrm>
            <a:off x="3247500" y="4039675"/>
            <a:ext cx="692400" cy="692400"/>
          </a:xfrm>
          <a:prstGeom prst="ellipse">
            <a:avLst/>
          </a:prstGeom>
          <a:solidFill>
            <a:srgbClr val="FFFFFF"/>
          </a:solidFill>
          <a:ln cap="flat" cmpd="sng" w="28575">
            <a:solidFill>
              <a:schemeClr val="accent4"/>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2100">
                <a:solidFill>
                  <a:schemeClr val="accent4"/>
                </a:solidFill>
                <a:latin typeface="Fira Sans Extra Condensed"/>
                <a:ea typeface="Fira Sans Extra Condensed"/>
                <a:cs typeface="Fira Sans Extra Condensed"/>
                <a:sym typeface="Fira Sans Extra Condensed"/>
              </a:rPr>
              <a:t>04</a:t>
            </a:r>
            <a:endParaRPr b="1" sz="2100">
              <a:solidFill>
                <a:schemeClr val="accent4"/>
              </a:solidFill>
              <a:latin typeface="Fira Sans Extra Condensed"/>
              <a:ea typeface="Fira Sans Extra Condensed"/>
              <a:cs typeface="Fira Sans Extra Condensed"/>
              <a:sym typeface="Fira Sans Extra Condensed"/>
            </a:endParaRPr>
          </a:p>
        </p:txBody>
      </p:sp>
      <p:sp>
        <p:nvSpPr>
          <p:cNvPr id="678" name="Google Shape;678;p47"/>
          <p:cNvSpPr/>
          <p:nvPr/>
        </p:nvSpPr>
        <p:spPr>
          <a:xfrm>
            <a:off x="643025" y="2029671"/>
            <a:ext cx="2073000" cy="2137800"/>
          </a:xfrm>
          <a:prstGeom prst="roundRect">
            <a:avLst>
              <a:gd fmla="val 50000" name="adj"/>
            </a:avLst>
          </a:prstGeom>
          <a:solidFill>
            <a:srgbClr val="FFFFFF"/>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9" name="Google Shape;679;p47"/>
          <p:cNvGrpSpPr/>
          <p:nvPr/>
        </p:nvGrpSpPr>
        <p:grpSpPr>
          <a:xfrm>
            <a:off x="1359500" y="2518983"/>
            <a:ext cx="640090" cy="640086"/>
            <a:chOff x="-2571737" y="2403625"/>
            <a:chExt cx="292225" cy="291425"/>
          </a:xfrm>
        </p:grpSpPr>
        <p:sp>
          <p:nvSpPr>
            <p:cNvPr id="680" name="Google Shape;680;p47"/>
            <p:cNvSpPr/>
            <p:nvPr/>
          </p:nvSpPr>
          <p:spPr>
            <a:xfrm>
              <a:off x="-2571737" y="2403625"/>
              <a:ext cx="292225" cy="291425"/>
            </a:xfrm>
            <a:custGeom>
              <a:rect b="b" l="l" r="r" t="t"/>
              <a:pathLst>
                <a:path extrusionOk="0" h="11657" w="11689">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7"/>
            <p:cNvSpPr/>
            <p:nvPr/>
          </p:nvSpPr>
          <p:spPr>
            <a:xfrm>
              <a:off x="-2485967" y="2649150"/>
              <a:ext cx="173300" cy="18150"/>
            </a:xfrm>
            <a:custGeom>
              <a:rect b="b" l="l" r="r" t="t"/>
              <a:pathLst>
                <a:path extrusionOk="0" h="726" w="6932">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7"/>
            <p:cNvSpPr/>
            <p:nvPr/>
          </p:nvSpPr>
          <p:spPr>
            <a:xfrm>
              <a:off x="-2485967" y="2511325"/>
              <a:ext cx="173300" cy="18150"/>
            </a:xfrm>
            <a:custGeom>
              <a:rect b="b" l="l" r="r" t="t"/>
              <a:pathLst>
                <a:path extrusionOk="0" h="726" w="6932">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7"/>
            <p:cNvSpPr/>
            <p:nvPr/>
          </p:nvSpPr>
          <p:spPr>
            <a:xfrm>
              <a:off x="-2540185" y="2511325"/>
              <a:ext cx="18125" cy="18925"/>
            </a:xfrm>
            <a:custGeom>
              <a:rect b="b" l="l" r="r" t="t"/>
              <a:pathLst>
                <a:path extrusionOk="0" h="757" w="725">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7"/>
            <p:cNvSpPr/>
            <p:nvPr/>
          </p:nvSpPr>
          <p:spPr>
            <a:xfrm>
              <a:off x="-2485579" y="2580625"/>
              <a:ext cx="172525" cy="17350"/>
            </a:xfrm>
            <a:custGeom>
              <a:rect b="b" l="l" r="r" t="t"/>
              <a:pathLst>
                <a:path extrusionOk="0" h="694" w="6901">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7"/>
            <p:cNvSpPr/>
            <p:nvPr/>
          </p:nvSpPr>
          <p:spPr>
            <a:xfrm>
              <a:off x="-2540185" y="2580625"/>
              <a:ext cx="18125" cy="17350"/>
            </a:xfrm>
            <a:custGeom>
              <a:rect b="b" l="l" r="r" t="t"/>
              <a:pathLst>
                <a:path extrusionOk="0" h="694" w="725">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7"/>
            <p:cNvSpPr/>
            <p:nvPr/>
          </p:nvSpPr>
          <p:spPr>
            <a:xfrm>
              <a:off x="-2540185" y="2649150"/>
              <a:ext cx="18125" cy="18150"/>
            </a:xfrm>
            <a:custGeom>
              <a:rect b="b" l="l" r="r" t="t"/>
              <a:pathLst>
                <a:path extrusionOk="0" h="726" w="725">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 name="Google Shape;687;p47"/>
          <p:cNvSpPr/>
          <p:nvPr/>
        </p:nvSpPr>
        <p:spPr>
          <a:xfrm>
            <a:off x="457200" y="3306800"/>
            <a:ext cx="2444700" cy="481500"/>
          </a:xfrm>
          <a:prstGeom prst="roundRect">
            <a:avLst>
              <a:gd fmla="val 50000" name="adj"/>
            </a:avLst>
          </a:prstGeom>
          <a:solidFill>
            <a:srgbClr val="FFFFFF"/>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900">
                <a:solidFill>
                  <a:schemeClr val="dk1"/>
                </a:solidFill>
                <a:latin typeface="Fira Sans Extra Condensed"/>
                <a:ea typeface="Fira Sans Extra Condensed"/>
                <a:cs typeface="Fira Sans Extra Condensed"/>
                <a:sym typeface="Fira Sans Extra Condensed"/>
              </a:rPr>
              <a:t>4 Vs of Big Data</a:t>
            </a:r>
            <a:endParaRPr b="1" sz="1900">
              <a:solidFill>
                <a:schemeClr val="dk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91" name="Shape 691"/>
        <p:cNvGrpSpPr/>
        <p:nvPr/>
      </p:nvGrpSpPr>
      <p:grpSpPr>
        <a:xfrm>
          <a:off x="0" y="0"/>
          <a:ext cx="0" cy="0"/>
          <a:chOff x="0" y="0"/>
          <a:chExt cx="0" cy="0"/>
        </a:xfrm>
      </p:grpSpPr>
      <p:sp>
        <p:nvSpPr>
          <p:cNvPr id="692" name="Google Shape;692;p48"/>
          <p:cNvSpPr/>
          <p:nvPr/>
        </p:nvSpPr>
        <p:spPr>
          <a:xfrm rot="-5400000">
            <a:off x="-263700" y="3667950"/>
            <a:ext cx="1771800" cy="3300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lt1"/>
              </a:solidFill>
              <a:latin typeface="Fira Sans Extra Condensed Medium"/>
              <a:ea typeface="Fira Sans Extra Condensed Medium"/>
              <a:cs typeface="Fira Sans Extra Condensed Medium"/>
              <a:sym typeface="Fira Sans Extra Condensed Medium"/>
            </a:endParaRPr>
          </a:p>
        </p:txBody>
      </p:sp>
      <p:sp>
        <p:nvSpPr>
          <p:cNvPr id="693" name="Google Shape;693;p48"/>
          <p:cNvSpPr txBox="1"/>
          <p:nvPr>
            <p:ph type="title"/>
          </p:nvPr>
        </p:nvSpPr>
        <p:spPr>
          <a:xfrm>
            <a:off x="457200" y="411475"/>
            <a:ext cx="8229600" cy="48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Big Data Infographics</a:t>
            </a:r>
            <a:endParaRPr>
              <a:solidFill>
                <a:schemeClr val="dk1"/>
              </a:solidFill>
            </a:endParaRPr>
          </a:p>
        </p:txBody>
      </p:sp>
      <p:sp>
        <p:nvSpPr>
          <p:cNvPr id="694" name="Google Shape;694;p48"/>
          <p:cNvSpPr/>
          <p:nvPr/>
        </p:nvSpPr>
        <p:spPr>
          <a:xfrm>
            <a:off x="5481205" y="4102930"/>
            <a:ext cx="594300" cy="5943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8"/>
          <p:cNvSpPr/>
          <p:nvPr/>
        </p:nvSpPr>
        <p:spPr>
          <a:xfrm>
            <a:off x="5481205" y="1304217"/>
            <a:ext cx="594300" cy="594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8"/>
          <p:cNvSpPr/>
          <p:nvPr/>
        </p:nvSpPr>
        <p:spPr>
          <a:xfrm>
            <a:off x="5481205" y="3253642"/>
            <a:ext cx="594300" cy="594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697" name="Google Shape;697;p48"/>
          <p:cNvSpPr txBox="1"/>
          <p:nvPr/>
        </p:nvSpPr>
        <p:spPr>
          <a:xfrm>
            <a:off x="6951950" y="1245638"/>
            <a:ext cx="1734900" cy="252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600">
                <a:solidFill>
                  <a:schemeClr val="accent2"/>
                </a:solidFill>
                <a:latin typeface="Fira Sans Extra Condensed SemiBold"/>
                <a:ea typeface="Fira Sans Extra Condensed SemiBold"/>
                <a:cs typeface="Fira Sans Extra Condensed SemiBold"/>
                <a:sym typeface="Fira Sans Extra Condensed SemiBold"/>
              </a:rPr>
              <a:t>Venus</a:t>
            </a:r>
            <a:endParaRPr sz="1600">
              <a:solidFill>
                <a:schemeClr val="accent2"/>
              </a:solidFill>
              <a:latin typeface="Fira Sans Extra Condensed SemiBold"/>
              <a:ea typeface="Fira Sans Extra Condensed SemiBold"/>
              <a:cs typeface="Fira Sans Extra Condensed SemiBold"/>
              <a:sym typeface="Fira Sans Extra Condensed SemiBold"/>
            </a:endParaRPr>
          </a:p>
        </p:txBody>
      </p:sp>
      <p:sp>
        <p:nvSpPr>
          <p:cNvPr id="698" name="Google Shape;698;p48"/>
          <p:cNvSpPr txBox="1"/>
          <p:nvPr/>
        </p:nvSpPr>
        <p:spPr>
          <a:xfrm>
            <a:off x="6113050" y="1496938"/>
            <a:ext cx="2573700" cy="371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latin typeface="Roboto"/>
                <a:ea typeface="Roboto"/>
                <a:cs typeface="Roboto"/>
                <a:sym typeface="Roboto"/>
              </a:rPr>
              <a:t>Venus ha</a:t>
            </a:r>
            <a:r>
              <a:rPr lang="en" sz="1200">
                <a:solidFill>
                  <a:srgbClr val="000000"/>
                </a:solidFill>
                <a:latin typeface="Roboto"/>
                <a:ea typeface="Roboto"/>
                <a:cs typeface="Roboto"/>
                <a:sym typeface="Roboto"/>
              </a:rPr>
              <a:t>s a beautiful name and is the second </a:t>
            </a:r>
            <a:r>
              <a:rPr lang="en" sz="1200">
                <a:latin typeface="Roboto"/>
                <a:ea typeface="Roboto"/>
                <a:cs typeface="Roboto"/>
                <a:sym typeface="Roboto"/>
              </a:rPr>
              <a:t>planet</a:t>
            </a:r>
            <a:r>
              <a:rPr lang="en" sz="1200">
                <a:solidFill>
                  <a:srgbClr val="000000"/>
                </a:solidFill>
                <a:latin typeface="Roboto"/>
                <a:ea typeface="Roboto"/>
                <a:cs typeface="Roboto"/>
                <a:sym typeface="Roboto"/>
              </a:rPr>
              <a:t> from the Sun</a:t>
            </a:r>
            <a:endParaRPr sz="1200">
              <a:solidFill>
                <a:srgbClr val="000000"/>
              </a:solidFill>
              <a:latin typeface="Roboto"/>
              <a:ea typeface="Roboto"/>
              <a:cs typeface="Roboto"/>
              <a:sym typeface="Roboto"/>
            </a:endParaRPr>
          </a:p>
        </p:txBody>
      </p:sp>
      <p:sp>
        <p:nvSpPr>
          <p:cNvPr id="699" name="Google Shape;699;p48"/>
          <p:cNvSpPr txBox="1"/>
          <p:nvPr/>
        </p:nvSpPr>
        <p:spPr>
          <a:xfrm>
            <a:off x="6951950" y="2164461"/>
            <a:ext cx="1734900" cy="252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600">
                <a:solidFill>
                  <a:schemeClr val="accent1"/>
                </a:solidFill>
                <a:latin typeface="Fira Sans Extra Condensed SemiBold"/>
                <a:ea typeface="Fira Sans Extra Condensed SemiBold"/>
                <a:cs typeface="Fira Sans Extra Condensed SemiBold"/>
                <a:sym typeface="Fira Sans Extra Condensed SemiBold"/>
              </a:rPr>
              <a:t>Mercury</a:t>
            </a:r>
            <a:endParaRPr sz="160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700" name="Google Shape;700;p48"/>
          <p:cNvSpPr txBox="1"/>
          <p:nvPr/>
        </p:nvSpPr>
        <p:spPr>
          <a:xfrm>
            <a:off x="6113050" y="2415754"/>
            <a:ext cx="2573700" cy="371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000000"/>
                </a:solidFill>
                <a:latin typeface="Roboto"/>
                <a:ea typeface="Roboto"/>
                <a:cs typeface="Roboto"/>
                <a:sym typeface="Roboto"/>
              </a:rPr>
              <a:t>Mercury is the closest</a:t>
            </a:r>
            <a:r>
              <a:rPr lang="en" sz="1200">
                <a:latin typeface="Roboto"/>
                <a:ea typeface="Roboto"/>
                <a:cs typeface="Roboto"/>
                <a:sym typeface="Roboto"/>
              </a:rPr>
              <a:t> </a:t>
            </a:r>
            <a:r>
              <a:rPr lang="en" sz="1200">
                <a:solidFill>
                  <a:srgbClr val="000000"/>
                </a:solidFill>
                <a:latin typeface="Roboto"/>
                <a:ea typeface="Roboto"/>
                <a:cs typeface="Roboto"/>
                <a:sym typeface="Roboto"/>
              </a:rPr>
              <a:t>to the Sun and the smallest one</a:t>
            </a:r>
            <a:endParaRPr sz="1200">
              <a:solidFill>
                <a:srgbClr val="000000"/>
              </a:solidFill>
              <a:latin typeface="Roboto"/>
              <a:ea typeface="Roboto"/>
              <a:cs typeface="Roboto"/>
              <a:sym typeface="Roboto"/>
            </a:endParaRPr>
          </a:p>
        </p:txBody>
      </p:sp>
      <p:sp>
        <p:nvSpPr>
          <p:cNvPr id="701" name="Google Shape;701;p48"/>
          <p:cNvSpPr txBox="1"/>
          <p:nvPr/>
        </p:nvSpPr>
        <p:spPr>
          <a:xfrm>
            <a:off x="6951950" y="3083289"/>
            <a:ext cx="1734900" cy="252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600">
                <a:solidFill>
                  <a:schemeClr val="accent3"/>
                </a:solidFill>
                <a:latin typeface="Fira Sans Extra Condensed SemiBold"/>
                <a:ea typeface="Fira Sans Extra Condensed SemiBold"/>
                <a:cs typeface="Fira Sans Extra Condensed SemiBold"/>
                <a:sym typeface="Fira Sans Extra Condensed SemiBold"/>
              </a:rPr>
              <a:t>Mars</a:t>
            </a:r>
            <a:endParaRPr sz="1600">
              <a:solidFill>
                <a:schemeClr val="accent3"/>
              </a:solidFill>
              <a:latin typeface="Fira Sans Extra Condensed SemiBold"/>
              <a:ea typeface="Fira Sans Extra Condensed SemiBold"/>
              <a:cs typeface="Fira Sans Extra Condensed SemiBold"/>
              <a:sym typeface="Fira Sans Extra Condensed SemiBold"/>
            </a:endParaRPr>
          </a:p>
        </p:txBody>
      </p:sp>
      <p:sp>
        <p:nvSpPr>
          <p:cNvPr id="702" name="Google Shape;702;p48"/>
          <p:cNvSpPr txBox="1"/>
          <p:nvPr/>
        </p:nvSpPr>
        <p:spPr>
          <a:xfrm>
            <a:off x="6113050" y="3332382"/>
            <a:ext cx="2573700" cy="436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000000"/>
                </a:solidFill>
                <a:latin typeface="Roboto"/>
                <a:ea typeface="Roboto"/>
                <a:cs typeface="Roboto"/>
                <a:sym typeface="Roboto"/>
              </a:rPr>
              <a:t>Despite being red, </a:t>
            </a:r>
            <a:r>
              <a:rPr lang="en" sz="1200">
                <a:latin typeface="Roboto"/>
                <a:ea typeface="Roboto"/>
                <a:cs typeface="Roboto"/>
                <a:sym typeface="Roboto"/>
              </a:rPr>
              <a:t>it’s</a:t>
            </a:r>
            <a:r>
              <a:rPr lang="en" sz="1200">
                <a:solidFill>
                  <a:srgbClr val="000000"/>
                </a:solidFill>
                <a:latin typeface="Roboto"/>
                <a:ea typeface="Roboto"/>
                <a:cs typeface="Roboto"/>
                <a:sym typeface="Roboto"/>
              </a:rPr>
              <a:t> a cold place</a:t>
            </a:r>
            <a:r>
              <a:rPr lang="en" sz="1200">
                <a:latin typeface="Roboto"/>
                <a:ea typeface="Roboto"/>
                <a:cs typeface="Roboto"/>
                <a:sym typeface="Roboto"/>
              </a:rPr>
              <a:t>. It’s</a:t>
            </a:r>
            <a:r>
              <a:rPr lang="en" sz="1200">
                <a:latin typeface="Roboto"/>
                <a:ea typeface="Roboto"/>
                <a:cs typeface="Roboto"/>
                <a:sym typeface="Roboto"/>
              </a:rPr>
              <a:t> </a:t>
            </a:r>
            <a:r>
              <a:rPr lang="en" sz="1200">
                <a:solidFill>
                  <a:srgbClr val="000000"/>
                </a:solidFill>
                <a:latin typeface="Roboto"/>
                <a:ea typeface="Roboto"/>
                <a:cs typeface="Roboto"/>
                <a:sym typeface="Roboto"/>
              </a:rPr>
              <a:t>full of iron oxide dust</a:t>
            </a:r>
            <a:endParaRPr sz="1200">
              <a:solidFill>
                <a:srgbClr val="000000"/>
              </a:solidFill>
              <a:latin typeface="Roboto"/>
              <a:ea typeface="Roboto"/>
              <a:cs typeface="Roboto"/>
              <a:sym typeface="Roboto"/>
            </a:endParaRPr>
          </a:p>
        </p:txBody>
      </p:sp>
      <p:sp>
        <p:nvSpPr>
          <p:cNvPr id="703" name="Google Shape;703;p48"/>
          <p:cNvSpPr txBox="1"/>
          <p:nvPr/>
        </p:nvSpPr>
        <p:spPr>
          <a:xfrm>
            <a:off x="7042487" y="4015962"/>
            <a:ext cx="1644300" cy="252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600">
                <a:solidFill>
                  <a:schemeClr val="accent6"/>
                </a:solidFill>
                <a:latin typeface="Fira Sans Extra Condensed SemiBold"/>
                <a:ea typeface="Fira Sans Extra Condensed SemiBold"/>
                <a:cs typeface="Fira Sans Extra Condensed SemiBold"/>
                <a:sym typeface="Fira Sans Extra Condensed SemiBold"/>
              </a:rPr>
              <a:t>Jupiter</a:t>
            </a:r>
            <a:endParaRPr sz="1600">
              <a:solidFill>
                <a:schemeClr val="accent6"/>
              </a:solidFill>
              <a:latin typeface="Fira Sans Extra Condensed SemiBold"/>
              <a:ea typeface="Fira Sans Extra Condensed SemiBold"/>
              <a:cs typeface="Fira Sans Extra Condensed SemiBold"/>
              <a:sym typeface="Fira Sans Extra Condensed SemiBold"/>
            </a:endParaRPr>
          </a:p>
        </p:txBody>
      </p:sp>
      <p:sp>
        <p:nvSpPr>
          <p:cNvPr id="704" name="Google Shape;704;p48"/>
          <p:cNvSpPr txBox="1"/>
          <p:nvPr/>
        </p:nvSpPr>
        <p:spPr>
          <a:xfrm>
            <a:off x="6113050" y="4268562"/>
            <a:ext cx="2573700" cy="436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000000"/>
                </a:solidFill>
                <a:latin typeface="Roboto"/>
                <a:ea typeface="Roboto"/>
                <a:cs typeface="Roboto"/>
                <a:sym typeface="Roboto"/>
              </a:rPr>
              <a:t>Jupiter is a gas giant and the biggest planet in the Solar System</a:t>
            </a:r>
            <a:endParaRPr sz="1200">
              <a:solidFill>
                <a:srgbClr val="000000"/>
              </a:solidFill>
              <a:latin typeface="Roboto"/>
              <a:ea typeface="Roboto"/>
              <a:cs typeface="Roboto"/>
              <a:sym typeface="Roboto"/>
            </a:endParaRPr>
          </a:p>
        </p:txBody>
      </p:sp>
      <p:sp>
        <p:nvSpPr>
          <p:cNvPr id="705" name="Google Shape;705;p48"/>
          <p:cNvSpPr/>
          <p:nvPr/>
        </p:nvSpPr>
        <p:spPr>
          <a:xfrm>
            <a:off x="5481205" y="2278930"/>
            <a:ext cx="594300" cy="594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8"/>
          <p:cNvSpPr/>
          <p:nvPr/>
        </p:nvSpPr>
        <p:spPr>
          <a:xfrm>
            <a:off x="1133453" y="1365775"/>
            <a:ext cx="764400" cy="764400"/>
          </a:xfrm>
          <a:prstGeom prst="blockArc">
            <a:avLst>
              <a:gd fmla="val 10800000" name="adj1"/>
              <a:gd fmla="val 10799131" name="adj2"/>
              <a:gd fmla="val 25044" name="adj3"/>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8"/>
          <p:cNvSpPr/>
          <p:nvPr/>
        </p:nvSpPr>
        <p:spPr>
          <a:xfrm>
            <a:off x="1133450" y="1365775"/>
            <a:ext cx="764400" cy="764400"/>
          </a:xfrm>
          <a:prstGeom prst="blockArc">
            <a:avLst>
              <a:gd fmla="val 16879561" name="adj1"/>
              <a:gd fmla="val 10799131" name="adj2"/>
              <a:gd fmla="val 25044"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8"/>
          <p:cNvSpPr txBox="1"/>
          <p:nvPr/>
        </p:nvSpPr>
        <p:spPr>
          <a:xfrm>
            <a:off x="1133500" y="2181925"/>
            <a:ext cx="764400" cy="33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2"/>
                </a:solidFill>
                <a:latin typeface="Fira Sans Extra Condensed"/>
                <a:ea typeface="Fira Sans Extra Condensed"/>
                <a:cs typeface="Fira Sans Extra Condensed"/>
                <a:sym typeface="Fira Sans Extra Condensed"/>
              </a:rPr>
              <a:t>70%</a:t>
            </a:r>
            <a:endParaRPr b="1" sz="1600">
              <a:solidFill>
                <a:schemeClr val="accent2"/>
              </a:solidFill>
              <a:latin typeface="Fira Sans Extra Condensed"/>
              <a:ea typeface="Fira Sans Extra Condensed"/>
              <a:cs typeface="Fira Sans Extra Condensed"/>
              <a:sym typeface="Fira Sans Extra Condensed"/>
            </a:endParaRPr>
          </a:p>
        </p:txBody>
      </p:sp>
      <p:sp>
        <p:nvSpPr>
          <p:cNvPr id="709" name="Google Shape;709;p48"/>
          <p:cNvSpPr/>
          <p:nvPr/>
        </p:nvSpPr>
        <p:spPr>
          <a:xfrm>
            <a:off x="2027321" y="1365772"/>
            <a:ext cx="764400" cy="764400"/>
          </a:xfrm>
          <a:prstGeom prst="blockArc">
            <a:avLst>
              <a:gd fmla="val 10800000" name="adj1"/>
              <a:gd fmla="val 10799131" name="adj2"/>
              <a:gd fmla="val 25044" name="adj3"/>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8"/>
          <p:cNvSpPr/>
          <p:nvPr/>
        </p:nvSpPr>
        <p:spPr>
          <a:xfrm>
            <a:off x="2027318" y="1365772"/>
            <a:ext cx="764400" cy="764400"/>
          </a:xfrm>
          <a:prstGeom prst="blockArc">
            <a:avLst>
              <a:gd fmla="val 1742060" name="adj1"/>
              <a:gd fmla="val 10799131" name="adj2"/>
              <a:gd fmla="val 25044"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8"/>
          <p:cNvSpPr txBox="1"/>
          <p:nvPr/>
        </p:nvSpPr>
        <p:spPr>
          <a:xfrm>
            <a:off x="2027375" y="2181923"/>
            <a:ext cx="764400" cy="33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1"/>
                </a:solidFill>
                <a:latin typeface="Fira Sans Extra Condensed"/>
                <a:ea typeface="Fira Sans Extra Condensed"/>
                <a:cs typeface="Fira Sans Extra Condensed"/>
                <a:sym typeface="Fira Sans Extra Condensed"/>
              </a:rPr>
              <a:t>35%</a:t>
            </a:r>
            <a:endParaRPr b="1" sz="1600">
              <a:solidFill>
                <a:schemeClr val="accent1"/>
              </a:solidFill>
              <a:latin typeface="Fira Sans Extra Condensed"/>
              <a:ea typeface="Fira Sans Extra Condensed"/>
              <a:cs typeface="Fira Sans Extra Condensed"/>
              <a:sym typeface="Fira Sans Extra Condensed"/>
            </a:endParaRPr>
          </a:p>
        </p:txBody>
      </p:sp>
      <p:sp>
        <p:nvSpPr>
          <p:cNvPr id="712" name="Google Shape;712;p48"/>
          <p:cNvSpPr/>
          <p:nvPr/>
        </p:nvSpPr>
        <p:spPr>
          <a:xfrm>
            <a:off x="2921196" y="1365771"/>
            <a:ext cx="764400" cy="764400"/>
          </a:xfrm>
          <a:prstGeom prst="blockArc">
            <a:avLst>
              <a:gd fmla="val 10800000" name="adj1"/>
              <a:gd fmla="val 10799131" name="adj2"/>
              <a:gd fmla="val 25044" name="adj3"/>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8"/>
          <p:cNvSpPr/>
          <p:nvPr/>
        </p:nvSpPr>
        <p:spPr>
          <a:xfrm>
            <a:off x="2921193" y="1365771"/>
            <a:ext cx="764400" cy="764400"/>
          </a:xfrm>
          <a:prstGeom prst="blockArc">
            <a:avLst>
              <a:gd fmla="val 14757504" name="adj1"/>
              <a:gd fmla="val 10799131" name="adj2"/>
              <a:gd fmla="val 25044" name="adj3"/>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8"/>
          <p:cNvSpPr txBox="1"/>
          <p:nvPr/>
        </p:nvSpPr>
        <p:spPr>
          <a:xfrm>
            <a:off x="2921235" y="2181924"/>
            <a:ext cx="764400" cy="33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3"/>
                </a:solidFill>
                <a:latin typeface="Fira Sans Extra Condensed"/>
                <a:ea typeface="Fira Sans Extra Condensed"/>
                <a:cs typeface="Fira Sans Extra Condensed"/>
                <a:sym typeface="Fira Sans Extra Condensed"/>
              </a:rPr>
              <a:t>70%</a:t>
            </a:r>
            <a:endParaRPr b="1" sz="1600">
              <a:solidFill>
                <a:schemeClr val="accent3"/>
              </a:solidFill>
              <a:latin typeface="Fira Sans Extra Condensed"/>
              <a:ea typeface="Fira Sans Extra Condensed"/>
              <a:cs typeface="Fira Sans Extra Condensed"/>
              <a:sym typeface="Fira Sans Extra Condensed"/>
            </a:endParaRPr>
          </a:p>
        </p:txBody>
      </p:sp>
      <p:sp>
        <p:nvSpPr>
          <p:cNvPr id="715" name="Google Shape;715;p48"/>
          <p:cNvSpPr/>
          <p:nvPr/>
        </p:nvSpPr>
        <p:spPr>
          <a:xfrm>
            <a:off x="3840376" y="1365773"/>
            <a:ext cx="764400" cy="764400"/>
          </a:xfrm>
          <a:prstGeom prst="blockArc">
            <a:avLst>
              <a:gd fmla="val 10800000" name="adj1"/>
              <a:gd fmla="val 10799131" name="adj2"/>
              <a:gd fmla="val 25044" name="adj3"/>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8"/>
          <p:cNvSpPr/>
          <p:nvPr/>
        </p:nvSpPr>
        <p:spPr>
          <a:xfrm>
            <a:off x="3840373" y="1365773"/>
            <a:ext cx="764400" cy="764400"/>
          </a:xfrm>
          <a:prstGeom prst="blockArc">
            <a:avLst>
              <a:gd fmla="val 16879561" name="adj1"/>
              <a:gd fmla="val 4460835" name="adj2"/>
              <a:gd fmla="val 25367" name="adj3"/>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8"/>
          <p:cNvSpPr txBox="1"/>
          <p:nvPr/>
        </p:nvSpPr>
        <p:spPr>
          <a:xfrm>
            <a:off x="3815053" y="2181926"/>
            <a:ext cx="764400" cy="33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6"/>
                </a:solidFill>
                <a:latin typeface="Fira Sans Extra Condensed"/>
                <a:ea typeface="Fira Sans Extra Condensed"/>
                <a:cs typeface="Fira Sans Extra Condensed"/>
                <a:sym typeface="Fira Sans Extra Condensed"/>
              </a:rPr>
              <a:t>35%</a:t>
            </a:r>
            <a:endParaRPr b="1" sz="1600">
              <a:solidFill>
                <a:schemeClr val="accent6"/>
              </a:solidFill>
              <a:latin typeface="Fira Sans Extra Condensed"/>
              <a:ea typeface="Fira Sans Extra Condensed"/>
              <a:cs typeface="Fira Sans Extra Condensed"/>
              <a:sym typeface="Fira Sans Extra Condensed"/>
            </a:endParaRPr>
          </a:p>
        </p:txBody>
      </p:sp>
      <p:grpSp>
        <p:nvGrpSpPr>
          <p:cNvPr id="718" name="Google Shape;718;p48"/>
          <p:cNvGrpSpPr/>
          <p:nvPr/>
        </p:nvGrpSpPr>
        <p:grpSpPr>
          <a:xfrm>
            <a:off x="5597921" y="2392458"/>
            <a:ext cx="360868" cy="367261"/>
            <a:chOff x="-65144125" y="4094450"/>
            <a:chExt cx="311900" cy="317425"/>
          </a:xfrm>
        </p:grpSpPr>
        <p:sp>
          <p:nvSpPr>
            <p:cNvPr id="719" name="Google Shape;719;p48"/>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8"/>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8"/>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 name="Google Shape;722;p48"/>
          <p:cNvGrpSpPr/>
          <p:nvPr/>
        </p:nvGrpSpPr>
        <p:grpSpPr>
          <a:xfrm>
            <a:off x="5594262" y="1402774"/>
            <a:ext cx="368186" cy="366364"/>
            <a:chOff x="-62151950" y="4111775"/>
            <a:chExt cx="318225" cy="316650"/>
          </a:xfrm>
        </p:grpSpPr>
        <p:sp>
          <p:nvSpPr>
            <p:cNvPr id="723" name="Google Shape;723;p48"/>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8"/>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8"/>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8"/>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 name="Google Shape;727;p48"/>
          <p:cNvGrpSpPr/>
          <p:nvPr/>
        </p:nvGrpSpPr>
        <p:grpSpPr>
          <a:xfrm>
            <a:off x="5602385" y="3375310"/>
            <a:ext cx="351940" cy="350995"/>
            <a:chOff x="944600" y="3981825"/>
            <a:chExt cx="297750" cy="296950"/>
          </a:xfrm>
        </p:grpSpPr>
        <p:sp>
          <p:nvSpPr>
            <p:cNvPr id="728" name="Google Shape;728;p48"/>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8"/>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8"/>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8"/>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 name="Google Shape;732;p48"/>
          <p:cNvGrpSpPr/>
          <p:nvPr/>
        </p:nvGrpSpPr>
        <p:grpSpPr>
          <a:xfrm>
            <a:off x="5602385" y="4228366"/>
            <a:ext cx="351940" cy="349133"/>
            <a:chOff x="1672375" y="3982600"/>
            <a:chExt cx="297750" cy="295375"/>
          </a:xfrm>
        </p:grpSpPr>
        <p:sp>
          <p:nvSpPr>
            <p:cNvPr id="733" name="Google Shape;733;p48"/>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8"/>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8"/>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6" name="Google Shape;736;p48"/>
          <p:cNvSpPr/>
          <p:nvPr/>
        </p:nvSpPr>
        <p:spPr>
          <a:xfrm>
            <a:off x="1133455" y="3423125"/>
            <a:ext cx="2501400" cy="3300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lt1"/>
              </a:solidFill>
              <a:latin typeface="Fira Sans Extra Condensed Medium"/>
              <a:ea typeface="Fira Sans Extra Condensed Medium"/>
              <a:cs typeface="Fira Sans Extra Condensed Medium"/>
              <a:sym typeface="Fira Sans Extra Condensed Medium"/>
            </a:endParaRPr>
          </a:p>
        </p:txBody>
      </p:sp>
      <p:sp>
        <p:nvSpPr>
          <p:cNvPr id="737" name="Google Shape;737;p48"/>
          <p:cNvSpPr/>
          <p:nvPr/>
        </p:nvSpPr>
        <p:spPr>
          <a:xfrm>
            <a:off x="1133438" y="3899240"/>
            <a:ext cx="2062200" cy="3300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lt1"/>
              </a:solidFill>
              <a:latin typeface="Fira Sans Extra Condensed Medium"/>
              <a:ea typeface="Fira Sans Extra Condensed Medium"/>
              <a:cs typeface="Fira Sans Extra Condensed Medium"/>
              <a:sym typeface="Fira Sans Extra Condensed Medium"/>
            </a:endParaRPr>
          </a:p>
        </p:txBody>
      </p:sp>
      <p:sp>
        <p:nvSpPr>
          <p:cNvPr id="738" name="Google Shape;738;p48"/>
          <p:cNvSpPr/>
          <p:nvPr/>
        </p:nvSpPr>
        <p:spPr>
          <a:xfrm>
            <a:off x="1133438" y="4375351"/>
            <a:ext cx="1579800" cy="3300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lt1"/>
              </a:solidFill>
              <a:latin typeface="Fira Sans Extra Condensed Medium"/>
              <a:ea typeface="Fira Sans Extra Condensed Medium"/>
              <a:cs typeface="Fira Sans Extra Condensed Medium"/>
              <a:sym typeface="Fira Sans Extra Condensed Medium"/>
            </a:endParaRPr>
          </a:p>
        </p:txBody>
      </p:sp>
      <p:sp>
        <p:nvSpPr>
          <p:cNvPr id="739" name="Google Shape;739;p48"/>
          <p:cNvSpPr/>
          <p:nvPr/>
        </p:nvSpPr>
        <p:spPr>
          <a:xfrm>
            <a:off x="1133448" y="2947025"/>
            <a:ext cx="1871400" cy="3300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lt1"/>
              </a:solidFill>
              <a:latin typeface="Fira Sans Extra Condensed Medium"/>
              <a:ea typeface="Fira Sans Extra Condensed Medium"/>
              <a:cs typeface="Fira Sans Extra Condensed Medium"/>
              <a:sym typeface="Fira Sans Extra Condensed Medium"/>
            </a:endParaRPr>
          </a:p>
        </p:txBody>
      </p:sp>
      <p:sp>
        <p:nvSpPr>
          <p:cNvPr id="740" name="Google Shape;740;p48"/>
          <p:cNvSpPr txBox="1"/>
          <p:nvPr/>
        </p:nvSpPr>
        <p:spPr>
          <a:xfrm>
            <a:off x="1133500" y="2947000"/>
            <a:ext cx="764400" cy="33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Fira Sans Extra Condensed"/>
                <a:ea typeface="Fira Sans Extra Condensed"/>
                <a:cs typeface="Fira Sans Extra Condensed"/>
                <a:sym typeface="Fira Sans Extra Condensed"/>
              </a:rPr>
              <a:t>5</a:t>
            </a:r>
            <a:r>
              <a:rPr b="1" lang="en" sz="1600">
                <a:solidFill>
                  <a:schemeClr val="lt1"/>
                </a:solidFill>
                <a:latin typeface="Fira Sans Extra Condensed"/>
                <a:ea typeface="Fira Sans Extra Condensed"/>
                <a:cs typeface="Fira Sans Extra Condensed"/>
                <a:sym typeface="Fira Sans Extra Condensed"/>
              </a:rPr>
              <a:t>0%</a:t>
            </a:r>
            <a:endParaRPr b="1" sz="1600">
              <a:solidFill>
                <a:schemeClr val="lt1"/>
              </a:solidFill>
              <a:latin typeface="Fira Sans Extra Condensed"/>
              <a:ea typeface="Fira Sans Extra Condensed"/>
              <a:cs typeface="Fira Sans Extra Condensed"/>
              <a:sym typeface="Fira Sans Extra Condensed"/>
            </a:endParaRPr>
          </a:p>
        </p:txBody>
      </p:sp>
      <p:sp>
        <p:nvSpPr>
          <p:cNvPr id="741" name="Google Shape;741;p48"/>
          <p:cNvSpPr txBox="1"/>
          <p:nvPr/>
        </p:nvSpPr>
        <p:spPr>
          <a:xfrm>
            <a:off x="1133500" y="3423100"/>
            <a:ext cx="764400" cy="33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Fira Sans Extra Condensed"/>
                <a:ea typeface="Fira Sans Extra Condensed"/>
                <a:cs typeface="Fira Sans Extra Condensed"/>
                <a:sym typeface="Fira Sans Extra Condensed"/>
              </a:rPr>
              <a:t>65</a:t>
            </a:r>
            <a:r>
              <a:rPr b="1" lang="en" sz="1600">
                <a:solidFill>
                  <a:schemeClr val="lt1"/>
                </a:solidFill>
                <a:latin typeface="Fira Sans Extra Condensed"/>
                <a:ea typeface="Fira Sans Extra Condensed"/>
                <a:cs typeface="Fira Sans Extra Condensed"/>
                <a:sym typeface="Fira Sans Extra Condensed"/>
              </a:rPr>
              <a:t>%</a:t>
            </a:r>
            <a:endParaRPr b="1" sz="1600">
              <a:solidFill>
                <a:schemeClr val="lt1"/>
              </a:solidFill>
              <a:latin typeface="Fira Sans Extra Condensed"/>
              <a:ea typeface="Fira Sans Extra Condensed"/>
              <a:cs typeface="Fira Sans Extra Condensed"/>
              <a:sym typeface="Fira Sans Extra Condensed"/>
            </a:endParaRPr>
          </a:p>
        </p:txBody>
      </p:sp>
      <p:sp>
        <p:nvSpPr>
          <p:cNvPr id="742" name="Google Shape;742;p48"/>
          <p:cNvSpPr txBox="1"/>
          <p:nvPr/>
        </p:nvSpPr>
        <p:spPr>
          <a:xfrm>
            <a:off x="1133500" y="3899238"/>
            <a:ext cx="764400" cy="33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Fira Sans Extra Condensed"/>
                <a:ea typeface="Fira Sans Extra Condensed"/>
                <a:cs typeface="Fira Sans Extra Condensed"/>
                <a:sym typeface="Fira Sans Extra Condensed"/>
              </a:rPr>
              <a:t>6</a:t>
            </a:r>
            <a:r>
              <a:rPr b="1" lang="en" sz="1600">
                <a:solidFill>
                  <a:schemeClr val="lt1"/>
                </a:solidFill>
                <a:latin typeface="Fira Sans Extra Condensed"/>
                <a:ea typeface="Fira Sans Extra Condensed"/>
                <a:cs typeface="Fira Sans Extra Condensed"/>
                <a:sym typeface="Fira Sans Extra Condensed"/>
              </a:rPr>
              <a:t>0%</a:t>
            </a:r>
            <a:endParaRPr b="1" sz="1600">
              <a:solidFill>
                <a:schemeClr val="lt1"/>
              </a:solidFill>
              <a:latin typeface="Fira Sans Extra Condensed"/>
              <a:ea typeface="Fira Sans Extra Condensed"/>
              <a:cs typeface="Fira Sans Extra Condensed"/>
              <a:sym typeface="Fira Sans Extra Condensed"/>
            </a:endParaRPr>
          </a:p>
        </p:txBody>
      </p:sp>
      <p:sp>
        <p:nvSpPr>
          <p:cNvPr id="743" name="Google Shape;743;p48"/>
          <p:cNvSpPr txBox="1"/>
          <p:nvPr/>
        </p:nvSpPr>
        <p:spPr>
          <a:xfrm>
            <a:off x="1133500" y="4375363"/>
            <a:ext cx="764400" cy="33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Fira Sans Extra Condensed"/>
                <a:ea typeface="Fira Sans Extra Condensed"/>
                <a:cs typeface="Fira Sans Extra Condensed"/>
                <a:sym typeface="Fira Sans Extra Condensed"/>
              </a:rPr>
              <a:t>40</a:t>
            </a:r>
            <a:r>
              <a:rPr b="1" lang="en" sz="1600">
                <a:solidFill>
                  <a:schemeClr val="lt1"/>
                </a:solidFill>
                <a:latin typeface="Fira Sans Extra Condensed"/>
                <a:ea typeface="Fira Sans Extra Condensed"/>
                <a:cs typeface="Fira Sans Extra Condensed"/>
                <a:sym typeface="Fira Sans Extra Condensed"/>
              </a:rPr>
              <a:t>%</a:t>
            </a:r>
            <a:endParaRPr b="1" sz="1600">
              <a:solidFill>
                <a:schemeClr val="lt1"/>
              </a:solidFill>
              <a:latin typeface="Fira Sans Extra Condensed"/>
              <a:ea typeface="Fira Sans Extra Condensed"/>
              <a:cs typeface="Fira Sans Extra Condensed"/>
              <a:sym typeface="Fira Sans Extra Condensed"/>
            </a:endParaRPr>
          </a:p>
        </p:txBody>
      </p:sp>
      <p:sp>
        <p:nvSpPr>
          <p:cNvPr id="744" name="Google Shape;744;p48"/>
          <p:cNvSpPr txBox="1"/>
          <p:nvPr/>
        </p:nvSpPr>
        <p:spPr>
          <a:xfrm rot="-5400000">
            <a:off x="157950" y="3668250"/>
            <a:ext cx="928500" cy="32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Fira Sans Extra Condensed SemiBold"/>
                <a:ea typeface="Fira Sans Extra Condensed SemiBold"/>
                <a:cs typeface="Fira Sans Extra Condensed SemiBold"/>
                <a:sym typeface="Fira Sans Extra Condensed SemiBold"/>
              </a:rPr>
              <a:t>Data 2</a:t>
            </a:r>
            <a:endParaRPr sz="16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745" name="Google Shape;745;p48"/>
          <p:cNvSpPr/>
          <p:nvPr/>
        </p:nvSpPr>
        <p:spPr>
          <a:xfrm rot="-5400000">
            <a:off x="-70950" y="1773850"/>
            <a:ext cx="1386300" cy="3300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lt1"/>
              </a:solidFill>
              <a:latin typeface="Fira Sans Extra Condensed Medium"/>
              <a:ea typeface="Fira Sans Extra Condensed Medium"/>
              <a:cs typeface="Fira Sans Extra Condensed Medium"/>
              <a:sym typeface="Fira Sans Extra Condensed Medium"/>
            </a:endParaRPr>
          </a:p>
        </p:txBody>
      </p:sp>
      <p:sp>
        <p:nvSpPr>
          <p:cNvPr id="746" name="Google Shape;746;p48"/>
          <p:cNvSpPr txBox="1"/>
          <p:nvPr/>
        </p:nvSpPr>
        <p:spPr>
          <a:xfrm rot="-5400000">
            <a:off x="157950" y="1774150"/>
            <a:ext cx="928500" cy="32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Fira Sans Extra Condensed SemiBold"/>
                <a:ea typeface="Fira Sans Extra Condensed SemiBold"/>
                <a:cs typeface="Fira Sans Extra Condensed SemiBold"/>
                <a:sym typeface="Fira Sans Extra Condensed SemiBold"/>
              </a:rPr>
              <a:t>Data 1</a:t>
            </a:r>
            <a:endParaRPr sz="1600">
              <a:solidFill>
                <a:schemeClr val="lt1"/>
              </a:solidFill>
              <a:latin typeface="Fira Sans Extra Condensed SemiBold"/>
              <a:ea typeface="Fira Sans Extra Condensed SemiBold"/>
              <a:cs typeface="Fira Sans Extra Condensed SemiBold"/>
              <a:sym typeface="Fira Sans Extra Condensed SemiBo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750" name="Shape 750"/>
        <p:cNvGrpSpPr/>
        <p:nvPr/>
      </p:nvGrpSpPr>
      <p:grpSpPr>
        <a:xfrm>
          <a:off x="0" y="0"/>
          <a:ext cx="0" cy="0"/>
          <a:chOff x="0" y="0"/>
          <a:chExt cx="0" cy="0"/>
        </a:xfrm>
      </p:grpSpPr>
      <p:sp>
        <p:nvSpPr>
          <p:cNvPr id="751" name="Google Shape;751;p49"/>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752" name="Google Shape;752;p49"/>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b="1" lang="en" sz="1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t/>
            </a:r>
            <a:endParaRPr sz="1000">
              <a:solidFill>
                <a:srgbClr val="FFFFFF"/>
              </a:solidFill>
              <a:latin typeface="Arial"/>
              <a:ea typeface="Arial"/>
              <a:cs typeface="Arial"/>
              <a:sym typeface="Arial"/>
            </a:endParaRPr>
          </a:p>
          <a:p>
            <a:pPr indent="0" lvl="0" marL="0" rtl="0" algn="ctr">
              <a:spcBef>
                <a:spcPts val="0"/>
              </a:spcBef>
              <a:spcAft>
                <a:spcPts val="0"/>
              </a:spcAft>
              <a:buNone/>
            </a:pPr>
            <a:r>
              <a:t/>
            </a:r>
            <a:endParaRPr sz="1000">
              <a:solidFill>
                <a:srgbClr val="435D74"/>
              </a:solidFill>
              <a:latin typeface="Arial"/>
              <a:ea typeface="Arial"/>
              <a:cs typeface="Arial"/>
              <a:sym typeface="Arial"/>
            </a:endParaRPr>
          </a:p>
          <a:p>
            <a:pPr indent="0" lvl="0" marL="0" rtl="0" algn="ctr">
              <a:spcBef>
                <a:spcPts val="0"/>
              </a:spcBef>
              <a:spcAft>
                <a:spcPts val="0"/>
              </a:spcAft>
              <a:buNone/>
            </a:pPr>
            <a:r>
              <a:t/>
            </a:r>
            <a:endParaRPr sz="1300">
              <a:solidFill>
                <a:srgbClr val="435D74"/>
              </a:solidFill>
              <a:latin typeface="Arial"/>
              <a:ea typeface="Arial"/>
              <a:cs typeface="Arial"/>
              <a:sym typeface="Arial"/>
            </a:endParaRPr>
          </a:p>
          <a:p>
            <a:pPr indent="0" lvl="0" marL="0" rtl="0" algn="l">
              <a:spcBef>
                <a:spcPts val="0"/>
              </a:spcBef>
              <a:spcAft>
                <a:spcPts val="0"/>
              </a:spcAft>
              <a:buNone/>
            </a:pPr>
            <a:r>
              <a:t/>
            </a:r>
            <a:endParaRPr sz="1300">
              <a:solidFill>
                <a:srgbClr val="435D74"/>
              </a:solidFill>
              <a:latin typeface="Arial"/>
              <a:ea typeface="Arial"/>
              <a:cs typeface="Arial"/>
              <a:sym typeface="Arial"/>
            </a:endParaRPr>
          </a:p>
        </p:txBody>
      </p:sp>
      <p:sp>
        <p:nvSpPr>
          <p:cNvPr id="753" name="Google Shape;753;p49"/>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757" name="Shape 757"/>
        <p:cNvGrpSpPr/>
        <p:nvPr/>
      </p:nvGrpSpPr>
      <p:grpSpPr>
        <a:xfrm>
          <a:off x="0" y="0"/>
          <a:ext cx="0" cy="0"/>
          <a:chOff x="0" y="0"/>
          <a:chExt cx="0" cy="0"/>
        </a:xfrm>
      </p:grpSpPr>
      <p:sp>
        <p:nvSpPr>
          <p:cNvPr id="758" name="Google Shape;758;p50"/>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759" name="Google Shape;759;p50"/>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b="1" lang="en" sz="1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p:txBody>
      </p:sp>
      <p:sp>
        <p:nvSpPr>
          <p:cNvPr id="760" name="Google Shape;760;p50"/>
          <p:cNvSpPr txBox="1"/>
          <p:nvPr>
            <p:ph idx="4294967295" type="body"/>
          </p:nvPr>
        </p:nvSpPr>
        <p:spPr>
          <a:xfrm>
            <a:off x="1048350" y="4314290"/>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indent="0" lvl="0" marL="0" rtl="0" algn="ctr">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764" name="Shape 764"/>
        <p:cNvGrpSpPr/>
        <p:nvPr/>
      </p:nvGrpSpPr>
      <p:grpSpPr>
        <a:xfrm>
          <a:off x="0" y="0"/>
          <a:ext cx="0" cy="0"/>
          <a:chOff x="0" y="0"/>
          <a:chExt cx="0" cy="0"/>
        </a:xfrm>
      </p:grpSpPr>
      <p:sp>
        <p:nvSpPr>
          <p:cNvPr id="765" name="Google Shape;765;p51"/>
          <p:cNvSpPr txBox="1"/>
          <p:nvPr>
            <p:ph idx="4294967295" type="title"/>
          </p:nvPr>
        </p:nvSpPr>
        <p:spPr>
          <a:xfrm>
            <a:off x="1068100" y="533189"/>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Infographics</a:t>
            </a:r>
            <a:endParaRPr>
              <a:solidFill>
                <a:srgbClr val="FFFFFF"/>
              </a:solidFill>
              <a:latin typeface="Arial"/>
              <a:ea typeface="Arial"/>
              <a:cs typeface="Arial"/>
              <a:sym typeface="Arial"/>
            </a:endParaRPr>
          </a:p>
        </p:txBody>
      </p:sp>
      <p:sp>
        <p:nvSpPr>
          <p:cNvPr id="766" name="Google Shape;766;p51"/>
          <p:cNvSpPr txBox="1"/>
          <p:nvPr>
            <p:ph idx="4294967295" type="body"/>
          </p:nvPr>
        </p:nvSpPr>
        <p:spPr>
          <a:xfrm>
            <a:off x="715075" y="1275800"/>
            <a:ext cx="7079400" cy="318300"/>
          </a:xfrm>
          <a:prstGeom prst="rect">
            <a:avLst/>
          </a:prstGeom>
          <a:solidFill>
            <a:srgbClr val="0E2A47"/>
          </a:solidFill>
        </p:spPr>
        <p:txBody>
          <a:bodyPr anchorCtr="0" anchor="t" bIns="91425" lIns="91425" spcFirstLastPara="1" rIns="91425" wrap="square" tIns="91425">
            <a:noAutofit/>
          </a:bodyPr>
          <a:lstStyle/>
          <a:p>
            <a:pPr indent="0" lvl="0" marL="114300" rtl="0" algn="l">
              <a:spcBef>
                <a:spcPts val="0"/>
              </a:spcBef>
              <a:spcAft>
                <a:spcPts val="0"/>
              </a:spcAft>
              <a:buNone/>
            </a:pPr>
            <a:r>
              <a:rPr lang="en">
                <a:solidFill>
                  <a:schemeClr val="lt1"/>
                </a:solidFill>
                <a:latin typeface="Arial"/>
                <a:ea typeface="Arial"/>
                <a:cs typeface="Arial"/>
                <a:sym typeface="Arial"/>
              </a:rPr>
              <a:t>You can add and edit some </a:t>
            </a:r>
            <a:r>
              <a:rPr b="1" lang="en">
                <a:solidFill>
                  <a:srgbClr val="869FB2"/>
                </a:solidFill>
                <a:uFill>
                  <a:noFill/>
                </a:uFill>
                <a:latin typeface="Arial"/>
                <a:ea typeface="Arial"/>
                <a:cs typeface="Arial"/>
                <a:sym typeface="Arial"/>
                <a:hlinkClick r:id="rId3">
                  <a:extLst>
                    <a:ext uri="{A12FA001-AC4F-418D-AE19-62706E023703}">
                      <ahyp:hlinkClr val="tx"/>
                    </a:ext>
                  </a:extLst>
                </a:hlinkClick>
              </a:rPr>
              <a:t>i</a:t>
            </a:r>
            <a:r>
              <a:rPr b="1" lang="en">
                <a:solidFill>
                  <a:srgbClr val="869FB2"/>
                </a:solidFill>
                <a:uFill>
                  <a:noFill/>
                </a:uFill>
                <a:latin typeface="Arial"/>
                <a:ea typeface="Arial"/>
                <a:cs typeface="Arial"/>
                <a:sym typeface="Arial"/>
                <a:hlinkClick r:id="rId4">
                  <a:extLst>
                    <a:ext uri="{A12FA001-AC4F-418D-AE19-62706E023703}">
                      <ahyp:hlinkClr val="tx"/>
                    </a:ext>
                  </a:extLst>
                </a:hlinkClick>
              </a:rPr>
              <a:t>nfographics</a:t>
            </a:r>
            <a:r>
              <a:rPr lang="en">
                <a:solidFill>
                  <a:schemeClr val="lt1"/>
                </a:solidFill>
                <a:latin typeface="Arial"/>
                <a:ea typeface="Arial"/>
                <a:cs typeface="Arial"/>
                <a:sym typeface="Arial"/>
              </a:rPr>
              <a:t> </a:t>
            </a:r>
            <a:r>
              <a:rPr lang="en">
                <a:solidFill>
                  <a:schemeClr val="lt1"/>
                </a:solidFill>
                <a:latin typeface="Arial"/>
                <a:ea typeface="Arial"/>
                <a:cs typeface="Arial"/>
                <a:sym typeface="Arial"/>
              </a:rPr>
              <a:t>to your presentation to show your data in a visual way.</a:t>
            </a:r>
            <a:endParaRPr>
              <a:solidFill>
                <a:srgbClr val="FFFFFF"/>
              </a:solidFill>
              <a:latin typeface="Arial"/>
              <a:ea typeface="Arial"/>
              <a:cs typeface="Arial"/>
              <a:sym typeface="Arial"/>
            </a:endParaRPr>
          </a:p>
          <a:p>
            <a:pPr indent="0" lvl="0" marL="0" marR="0" rtl="0" algn="l">
              <a:lnSpc>
                <a:spcPct val="115000"/>
              </a:lnSpc>
              <a:spcBef>
                <a:spcPts val="0"/>
              </a:spcBef>
              <a:spcAft>
                <a:spcPts val="0"/>
              </a:spcAft>
              <a:buNone/>
            </a:pPr>
            <a:r>
              <a:t/>
            </a:r>
            <a:endParaRPr>
              <a:solidFill>
                <a:srgbClr val="869FB2"/>
              </a:solidFill>
              <a:latin typeface="Arial"/>
              <a:ea typeface="Arial"/>
              <a:cs typeface="Arial"/>
              <a:sym typeface="Arial"/>
            </a:endParaRPr>
          </a:p>
        </p:txBody>
      </p:sp>
      <p:sp>
        <p:nvSpPr>
          <p:cNvPr id="767" name="Google Shape;767;p51"/>
          <p:cNvSpPr txBox="1"/>
          <p:nvPr/>
        </p:nvSpPr>
        <p:spPr>
          <a:xfrm>
            <a:off x="715075" y="1640334"/>
            <a:ext cx="5571300" cy="2931900"/>
          </a:xfrm>
          <a:prstGeom prst="rect">
            <a:avLst/>
          </a:prstGeom>
          <a:solidFill>
            <a:srgbClr val="0E2A47"/>
          </a:solid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FFFFFF"/>
              </a:buClr>
              <a:buSzPts val="1100"/>
              <a:buChar char="●"/>
            </a:pPr>
            <a:r>
              <a:rPr lang="en" sz="1100">
                <a:solidFill>
                  <a:srgbClr val="FFFFFF"/>
                </a:solidFill>
              </a:rPr>
              <a:t>Choose your favourite infographic and insert it in your presentation using Ctrl C + Ctrl V or Cmd C + Cmd V in Mac.</a:t>
            </a:r>
            <a:endParaRPr sz="1100">
              <a:solidFill>
                <a:srgbClr val="FFFFFF"/>
              </a:solidFill>
            </a:endParaRPr>
          </a:p>
          <a:p>
            <a:pPr indent="-298450" lvl="0" marL="457200" rtl="0" algn="l">
              <a:lnSpc>
                <a:spcPct val="115000"/>
              </a:lnSpc>
              <a:spcBef>
                <a:spcPts val="0"/>
              </a:spcBef>
              <a:spcAft>
                <a:spcPts val="0"/>
              </a:spcAft>
              <a:buClr>
                <a:srgbClr val="FFFFFF"/>
              </a:buClr>
              <a:buSzPts val="1100"/>
              <a:buFont typeface="Proxima Nova"/>
              <a:buChar char="●"/>
            </a:pPr>
            <a:r>
              <a:rPr lang="en" sz="1100">
                <a:solidFill>
                  <a:srgbClr val="FFFFFF"/>
                </a:solidFill>
              </a:rPr>
              <a:t>Select one of the parts and </a:t>
            </a:r>
            <a:r>
              <a:rPr b="1" lang="en" sz="1100">
                <a:solidFill>
                  <a:srgbClr val="869FB2"/>
                </a:solidFill>
              </a:rPr>
              <a:t>ungroup</a:t>
            </a:r>
            <a:r>
              <a:rPr lang="en" sz="1100">
                <a:solidFill>
                  <a:srgbClr val="FFFFFF"/>
                </a:solidFill>
              </a:rPr>
              <a:t> it by right-clicking and choosing “Ungroup”. </a:t>
            </a:r>
            <a:endParaRPr sz="1100">
              <a:solidFill>
                <a:srgbClr val="FFFFFF"/>
              </a:solidFill>
            </a:endParaRPr>
          </a:p>
          <a:p>
            <a:pPr indent="-298450" lvl="0" marL="457200" rtl="0" algn="l">
              <a:lnSpc>
                <a:spcPct val="115000"/>
              </a:lnSpc>
              <a:spcBef>
                <a:spcPts val="0"/>
              </a:spcBef>
              <a:spcAft>
                <a:spcPts val="0"/>
              </a:spcAft>
              <a:buClr>
                <a:srgbClr val="FFFFFF"/>
              </a:buClr>
              <a:buSzPts val="1100"/>
              <a:buFont typeface="Proxima Nova"/>
              <a:buChar char="●"/>
            </a:pPr>
            <a:r>
              <a:rPr b="1" lang="en" sz="1100">
                <a:solidFill>
                  <a:srgbClr val="869FB2"/>
                </a:solidFill>
              </a:rPr>
              <a:t>Change the color</a:t>
            </a:r>
            <a:r>
              <a:rPr lang="en" sz="1100">
                <a:solidFill>
                  <a:srgbClr val="FFFFFF"/>
                </a:solidFill>
              </a:rPr>
              <a:t> by clicking on the paint bucket. </a:t>
            </a:r>
            <a:endParaRPr sz="1100">
              <a:solidFill>
                <a:srgbClr val="FFFFFF"/>
              </a:solidFill>
            </a:endParaRPr>
          </a:p>
          <a:p>
            <a:pPr indent="-298450" lvl="0" marL="457200" rtl="0" algn="l">
              <a:lnSpc>
                <a:spcPct val="115000"/>
              </a:lnSpc>
              <a:spcBef>
                <a:spcPts val="0"/>
              </a:spcBef>
              <a:spcAft>
                <a:spcPts val="0"/>
              </a:spcAft>
              <a:buClr>
                <a:srgbClr val="FFFFFF"/>
              </a:buClr>
              <a:buSzPts val="1100"/>
              <a:buFont typeface="Proxima Nova"/>
              <a:buChar char="●"/>
            </a:pPr>
            <a:r>
              <a:rPr lang="en" sz="1100">
                <a:solidFill>
                  <a:srgbClr val="FFFFFF"/>
                </a:solidFill>
              </a:rPr>
              <a:t>Then </a:t>
            </a:r>
            <a:r>
              <a:rPr b="1" lang="en" sz="1100">
                <a:solidFill>
                  <a:srgbClr val="869FB2"/>
                </a:solidFill>
              </a:rPr>
              <a:t>resize</a:t>
            </a:r>
            <a:r>
              <a:rPr lang="en" sz="1100">
                <a:solidFill>
                  <a:srgbClr val="FFFFFF"/>
                </a:solidFill>
              </a:rPr>
              <a:t> the element by clicking and dragging one of the square-shaped points of its bounding box (the cursor should look like a double-headed arrow). Remember to hold Shift while dragging to keep the proportions.</a:t>
            </a:r>
            <a:endParaRPr sz="1100">
              <a:solidFill>
                <a:srgbClr val="FFFFFF"/>
              </a:solidFill>
            </a:endParaRPr>
          </a:p>
          <a:p>
            <a:pPr indent="-298450" lvl="0" marL="457200" rtl="0" algn="l">
              <a:lnSpc>
                <a:spcPct val="115000"/>
              </a:lnSpc>
              <a:spcBef>
                <a:spcPts val="0"/>
              </a:spcBef>
              <a:spcAft>
                <a:spcPts val="0"/>
              </a:spcAft>
              <a:buClr>
                <a:srgbClr val="FFFFFF"/>
              </a:buClr>
              <a:buSzPts val="1100"/>
              <a:buFont typeface="Proxima Nova"/>
              <a:buChar char="●"/>
            </a:pPr>
            <a:r>
              <a:rPr b="1" lang="en" sz="1100">
                <a:solidFill>
                  <a:srgbClr val="869FB2"/>
                </a:solidFill>
              </a:rPr>
              <a:t>Group</a:t>
            </a:r>
            <a:r>
              <a:rPr lang="en" sz="1100">
                <a:solidFill>
                  <a:srgbClr val="FFFFFF"/>
                </a:solidFill>
              </a:rPr>
              <a:t> the elements again by selecting them, right-clicking and choosing “Group”.</a:t>
            </a:r>
            <a:endParaRPr sz="1100">
              <a:solidFill>
                <a:srgbClr val="FFFFFF"/>
              </a:solidFill>
            </a:endParaRPr>
          </a:p>
          <a:p>
            <a:pPr indent="-298450" lvl="0" marL="457200" rtl="0" algn="l">
              <a:lnSpc>
                <a:spcPct val="115000"/>
              </a:lnSpc>
              <a:spcBef>
                <a:spcPts val="0"/>
              </a:spcBef>
              <a:spcAft>
                <a:spcPts val="0"/>
              </a:spcAft>
              <a:buClr>
                <a:srgbClr val="FFFFFF"/>
              </a:buClr>
              <a:buSzPts val="1100"/>
              <a:buChar char="●"/>
            </a:pPr>
            <a:r>
              <a:rPr lang="en" sz="1100">
                <a:solidFill>
                  <a:srgbClr val="FFFFFF"/>
                </a:solidFill>
              </a:rPr>
              <a:t>Repeat the steps above with the other parts and when you’re done editing, copy the end result and paste it into your presentation.</a:t>
            </a:r>
            <a:endParaRPr sz="1100">
              <a:solidFill>
                <a:srgbClr val="FFFFFF"/>
              </a:solidFill>
            </a:endParaRPr>
          </a:p>
          <a:p>
            <a:pPr indent="-298450" lvl="0" marL="457200" rtl="0" algn="l">
              <a:lnSpc>
                <a:spcPct val="115000"/>
              </a:lnSpc>
              <a:spcBef>
                <a:spcPts val="0"/>
              </a:spcBef>
              <a:spcAft>
                <a:spcPts val="0"/>
              </a:spcAft>
              <a:buClr>
                <a:srgbClr val="FFFFFF"/>
              </a:buClr>
              <a:buSzPts val="1100"/>
              <a:buFont typeface="Proxima Nova"/>
              <a:buChar char="●"/>
            </a:pPr>
            <a:r>
              <a:rPr lang="en" sz="1100">
                <a:solidFill>
                  <a:srgbClr val="FFFFFF"/>
                </a:solidFill>
              </a:rPr>
              <a:t>Remember to choose the</a:t>
            </a:r>
            <a:r>
              <a:rPr lang="en" sz="1100">
                <a:solidFill>
                  <a:srgbClr val="78909C"/>
                </a:solidFill>
              </a:rPr>
              <a:t> </a:t>
            </a:r>
            <a:r>
              <a:rPr lang="en" sz="1100">
                <a:solidFill>
                  <a:srgbClr val="869FB2"/>
                </a:solidFill>
              </a:rPr>
              <a:t>“</a:t>
            </a:r>
            <a:r>
              <a:rPr b="1" lang="en" sz="1100">
                <a:solidFill>
                  <a:srgbClr val="869FB2"/>
                </a:solidFill>
              </a:rPr>
              <a:t>Keep source formatting</a:t>
            </a:r>
            <a:r>
              <a:rPr lang="en" sz="1100">
                <a:solidFill>
                  <a:srgbClr val="869FB2"/>
                </a:solidFill>
              </a:rPr>
              <a:t>”</a:t>
            </a:r>
            <a:r>
              <a:rPr lang="en" sz="1100">
                <a:solidFill>
                  <a:srgbClr val="FFFFFF"/>
                </a:solidFill>
              </a:rPr>
              <a:t> option so that it keeps the design. For more info, please visit </a:t>
            </a:r>
            <a:r>
              <a:rPr b="1" lang="en" sz="1100">
                <a:solidFill>
                  <a:srgbClr val="869FB2"/>
                </a:solidFill>
                <a:uFill>
                  <a:noFill/>
                </a:uFill>
                <a:hlinkClick r:id="rId5">
                  <a:extLst>
                    <a:ext uri="{A12FA001-AC4F-418D-AE19-62706E023703}">
                      <ahyp:hlinkClr val="tx"/>
                    </a:ext>
                  </a:extLst>
                </a:hlinkClick>
              </a:rPr>
              <a:t>Slidesgo School</a:t>
            </a:r>
            <a:r>
              <a:rPr lang="en" sz="1100">
                <a:solidFill>
                  <a:srgbClr val="FFFFFF"/>
                </a:solidFill>
              </a:rPr>
              <a:t>.</a:t>
            </a:r>
            <a:endParaRPr sz="1100"/>
          </a:p>
        </p:txBody>
      </p:sp>
      <p:grpSp>
        <p:nvGrpSpPr>
          <p:cNvPr id="768" name="Google Shape;768;p51"/>
          <p:cNvGrpSpPr/>
          <p:nvPr/>
        </p:nvGrpSpPr>
        <p:grpSpPr>
          <a:xfrm>
            <a:off x="6874322" y="1724357"/>
            <a:ext cx="1446116" cy="2863897"/>
            <a:chOff x="6529419" y="1724307"/>
            <a:chExt cx="1480463" cy="2931917"/>
          </a:xfrm>
        </p:grpSpPr>
        <p:grpSp>
          <p:nvGrpSpPr>
            <p:cNvPr id="769" name="Google Shape;769;p51"/>
            <p:cNvGrpSpPr/>
            <p:nvPr/>
          </p:nvGrpSpPr>
          <p:grpSpPr>
            <a:xfrm>
              <a:off x="6556827" y="1724307"/>
              <a:ext cx="956596" cy="944294"/>
              <a:chOff x="3800349" y="1238762"/>
              <a:chExt cx="1098904" cy="1084772"/>
            </a:xfrm>
          </p:grpSpPr>
          <p:grpSp>
            <p:nvGrpSpPr>
              <p:cNvPr id="770" name="Google Shape;770;p51"/>
              <p:cNvGrpSpPr/>
              <p:nvPr/>
            </p:nvGrpSpPr>
            <p:grpSpPr>
              <a:xfrm>
                <a:off x="3800349" y="1238762"/>
                <a:ext cx="1098904" cy="1084772"/>
                <a:chOff x="3800349" y="1238762"/>
                <a:chExt cx="1098904" cy="1084772"/>
              </a:xfrm>
            </p:grpSpPr>
            <p:sp>
              <p:nvSpPr>
                <p:cNvPr id="771" name="Google Shape;771;p51"/>
                <p:cNvSpPr/>
                <p:nvPr/>
              </p:nvSpPr>
              <p:spPr>
                <a:xfrm>
                  <a:off x="3800349" y="1238762"/>
                  <a:ext cx="1098904" cy="1084772"/>
                </a:xfrm>
                <a:custGeom>
                  <a:rect b="b" l="l" r="r" t="t"/>
                  <a:pathLst>
                    <a:path extrusionOk="0" h="45133" w="45721">
                      <a:moveTo>
                        <a:pt x="22825" y="1"/>
                      </a:moveTo>
                      <a:cubicBezTo>
                        <a:pt x="22054" y="1"/>
                        <a:pt x="21283" y="295"/>
                        <a:pt x="20693" y="885"/>
                      </a:cubicBezTo>
                      <a:lnTo>
                        <a:pt x="1179" y="20482"/>
                      </a:lnTo>
                      <a:cubicBezTo>
                        <a:pt x="0" y="21661"/>
                        <a:pt x="0" y="23566"/>
                        <a:pt x="1179" y="24733"/>
                      </a:cubicBezTo>
                      <a:lnTo>
                        <a:pt x="20777" y="44259"/>
                      </a:lnTo>
                      <a:cubicBezTo>
                        <a:pt x="21364" y="44841"/>
                        <a:pt x="22133" y="45133"/>
                        <a:pt x="22900" y="45133"/>
                      </a:cubicBezTo>
                      <a:cubicBezTo>
                        <a:pt x="23672" y="45133"/>
                        <a:pt x="24442" y="44838"/>
                        <a:pt x="25027" y="44247"/>
                      </a:cubicBezTo>
                      <a:lnTo>
                        <a:pt x="32873" y="36377"/>
                      </a:lnTo>
                      <a:cubicBezTo>
                        <a:pt x="33053" y="36197"/>
                        <a:pt x="33283" y="36110"/>
                        <a:pt x="33511" y="36110"/>
                      </a:cubicBezTo>
                      <a:cubicBezTo>
                        <a:pt x="33810" y="36110"/>
                        <a:pt x="34108" y="36260"/>
                        <a:pt x="34290" y="36544"/>
                      </a:cubicBezTo>
                      <a:cubicBezTo>
                        <a:pt x="34743" y="37246"/>
                        <a:pt x="35112" y="38020"/>
                        <a:pt x="35409" y="38806"/>
                      </a:cubicBezTo>
                      <a:cubicBezTo>
                        <a:pt x="35588" y="39294"/>
                        <a:pt x="35909" y="39735"/>
                        <a:pt x="36362" y="40080"/>
                      </a:cubicBezTo>
                      <a:cubicBezTo>
                        <a:pt x="36890" y="40489"/>
                        <a:pt x="37508" y="40695"/>
                        <a:pt x="38128" y="40695"/>
                      </a:cubicBezTo>
                      <a:cubicBezTo>
                        <a:pt x="38682" y="40695"/>
                        <a:pt x="39237" y="40530"/>
                        <a:pt x="39731" y="40199"/>
                      </a:cubicBezTo>
                      <a:cubicBezTo>
                        <a:pt x="41303" y="39127"/>
                        <a:pt x="41446" y="36984"/>
                        <a:pt x="40172" y="35710"/>
                      </a:cubicBezTo>
                      <a:cubicBezTo>
                        <a:pt x="39862" y="35401"/>
                        <a:pt x="39505" y="35186"/>
                        <a:pt x="39112" y="35044"/>
                      </a:cubicBezTo>
                      <a:cubicBezTo>
                        <a:pt x="38326" y="34758"/>
                        <a:pt x="37564" y="34401"/>
                        <a:pt x="36862" y="33948"/>
                      </a:cubicBezTo>
                      <a:cubicBezTo>
                        <a:pt x="36374" y="33639"/>
                        <a:pt x="36279" y="32960"/>
                        <a:pt x="36695" y="32543"/>
                      </a:cubicBezTo>
                      <a:lnTo>
                        <a:pt x="44553" y="24661"/>
                      </a:lnTo>
                      <a:cubicBezTo>
                        <a:pt x="45720" y="23483"/>
                        <a:pt x="45720" y="21578"/>
                        <a:pt x="44542" y="20399"/>
                      </a:cubicBezTo>
                      <a:lnTo>
                        <a:pt x="24956" y="885"/>
                      </a:lnTo>
                      <a:cubicBezTo>
                        <a:pt x="24366" y="295"/>
                        <a:pt x="23595" y="1"/>
                        <a:pt x="22825" y="1"/>
                      </a:cubicBez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1"/>
                <p:cNvSpPr/>
                <p:nvPr/>
              </p:nvSpPr>
              <p:spPr>
                <a:xfrm>
                  <a:off x="3884758" y="1311226"/>
                  <a:ext cx="287338" cy="287050"/>
                </a:xfrm>
                <a:custGeom>
                  <a:rect b="b" l="l" r="r" t="t"/>
                  <a:pathLst>
                    <a:path extrusionOk="0" h="11943" w="11955">
                      <a:moveTo>
                        <a:pt x="5978" y="1"/>
                      </a:moveTo>
                      <a:cubicBezTo>
                        <a:pt x="2679" y="1"/>
                        <a:pt x="1" y="2668"/>
                        <a:pt x="1" y="5966"/>
                      </a:cubicBezTo>
                      <a:cubicBezTo>
                        <a:pt x="1" y="9276"/>
                        <a:pt x="2679" y="11943"/>
                        <a:pt x="5978" y="11943"/>
                      </a:cubicBezTo>
                      <a:cubicBezTo>
                        <a:pt x="9276" y="11943"/>
                        <a:pt x="11954" y="9276"/>
                        <a:pt x="11954" y="5966"/>
                      </a:cubicBezTo>
                      <a:cubicBezTo>
                        <a:pt x="11954" y="2668"/>
                        <a:pt x="9276" y="1"/>
                        <a:pt x="5978" y="1"/>
                      </a:cubicBez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3" name="Google Shape;773;p51"/>
              <p:cNvSpPr/>
              <p:nvPr/>
            </p:nvSpPr>
            <p:spPr>
              <a:xfrm>
                <a:off x="4162525" y="1593650"/>
                <a:ext cx="374561" cy="374975"/>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 name="Google Shape;774;p51"/>
            <p:cNvGrpSpPr/>
            <p:nvPr/>
          </p:nvGrpSpPr>
          <p:grpSpPr>
            <a:xfrm>
              <a:off x="7053286" y="2227254"/>
              <a:ext cx="956596" cy="944252"/>
              <a:chOff x="4370663" y="1816530"/>
              <a:chExt cx="1098904" cy="1084724"/>
            </a:xfrm>
          </p:grpSpPr>
          <p:grpSp>
            <p:nvGrpSpPr>
              <p:cNvPr id="775" name="Google Shape;775;p51"/>
              <p:cNvGrpSpPr/>
              <p:nvPr/>
            </p:nvGrpSpPr>
            <p:grpSpPr>
              <a:xfrm>
                <a:off x="4370663" y="1816530"/>
                <a:ext cx="1098904" cy="1084724"/>
                <a:chOff x="4370663" y="1816530"/>
                <a:chExt cx="1098904" cy="1084724"/>
              </a:xfrm>
            </p:grpSpPr>
            <p:sp>
              <p:nvSpPr>
                <p:cNvPr id="776" name="Google Shape;776;p51"/>
                <p:cNvSpPr/>
                <p:nvPr/>
              </p:nvSpPr>
              <p:spPr>
                <a:xfrm>
                  <a:off x="4370663" y="1816530"/>
                  <a:ext cx="1098904" cy="1084724"/>
                </a:xfrm>
                <a:custGeom>
                  <a:rect b="b" l="l" r="r" t="t"/>
                  <a:pathLst>
                    <a:path extrusionOk="0" h="45131" w="45721">
                      <a:moveTo>
                        <a:pt x="22862" y="0"/>
                      </a:moveTo>
                      <a:cubicBezTo>
                        <a:pt x="22092" y="0"/>
                        <a:pt x="21324" y="295"/>
                        <a:pt x="20741" y="884"/>
                      </a:cubicBezTo>
                      <a:lnTo>
                        <a:pt x="12871" y="8742"/>
                      </a:lnTo>
                      <a:cubicBezTo>
                        <a:pt x="12698" y="8921"/>
                        <a:pt x="12472" y="9005"/>
                        <a:pt x="12246" y="9005"/>
                      </a:cubicBezTo>
                      <a:cubicBezTo>
                        <a:pt x="11945" y="9005"/>
                        <a:pt x="11643" y="8855"/>
                        <a:pt x="11466" y="8576"/>
                      </a:cubicBezTo>
                      <a:cubicBezTo>
                        <a:pt x="11014" y="7861"/>
                        <a:pt x="10645" y="7099"/>
                        <a:pt x="10347" y="6302"/>
                      </a:cubicBezTo>
                      <a:cubicBezTo>
                        <a:pt x="10168" y="5813"/>
                        <a:pt x="9847" y="5373"/>
                        <a:pt x="9394" y="5028"/>
                      </a:cubicBezTo>
                      <a:cubicBezTo>
                        <a:pt x="8866" y="4619"/>
                        <a:pt x="8248" y="4413"/>
                        <a:pt x="7630" y="4413"/>
                      </a:cubicBezTo>
                      <a:cubicBezTo>
                        <a:pt x="7078" y="4413"/>
                        <a:pt x="6526" y="4577"/>
                        <a:pt x="6037" y="4909"/>
                      </a:cubicBezTo>
                      <a:cubicBezTo>
                        <a:pt x="4465" y="5968"/>
                        <a:pt x="4310" y="8123"/>
                        <a:pt x="5584" y="9385"/>
                      </a:cubicBezTo>
                      <a:cubicBezTo>
                        <a:pt x="5894" y="9695"/>
                        <a:pt x="6251" y="9921"/>
                        <a:pt x="6632" y="10064"/>
                      </a:cubicBezTo>
                      <a:cubicBezTo>
                        <a:pt x="7418" y="10350"/>
                        <a:pt x="8180" y="10707"/>
                        <a:pt x="8882" y="11159"/>
                      </a:cubicBezTo>
                      <a:cubicBezTo>
                        <a:pt x="9383"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69E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1"/>
                <p:cNvSpPr/>
                <p:nvPr/>
              </p:nvSpPr>
              <p:spPr>
                <a:xfrm>
                  <a:off x="5055718" y="1904160"/>
                  <a:ext cx="287338" cy="287338"/>
                </a:xfrm>
                <a:custGeom>
                  <a:rect b="b" l="l" r="r" t="t"/>
                  <a:pathLst>
                    <a:path extrusionOk="0" h="11955" w="11955">
                      <a:moveTo>
                        <a:pt x="5978" y="0"/>
                      </a:moveTo>
                      <a:cubicBezTo>
                        <a:pt x="2680" y="0"/>
                        <a:pt x="1" y="2679"/>
                        <a:pt x="1" y="5977"/>
                      </a:cubicBezTo>
                      <a:cubicBezTo>
                        <a:pt x="1" y="9275"/>
                        <a:pt x="2680" y="11954"/>
                        <a:pt x="5978" y="11954"/>
                      </a:cubicBezTo>
                      <a:cubicBezTo>
                        <a:pt x="9276" y="11954"/>
                        <a:pt x="11955" y="9275"/>
                        <a:pt x="11955" y="5977"/>
                      </a:cubicBezTo>
                      <a:cubicBezTo>
                        <a:pt x="11955" y="2679"/>
                        <a:pt x="9276" y="0"/>
                        <a:pt x="5978" y="0"/>
                      </a:cubicBezTo>
                      <a:close/>
                    </a:path>
                  </a:pathLst>
                </a:custGeom>
                <a:solidFill>
                  <a:srgbClr val="69E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 name="Google Shape;778;p51"/>
              <p:cNvGrpSpPr/>
              <p:nvPr/>
            </p:nvGrpSpPr>
            <p:grpSpPr>
              <a:xfrm>
                <a:off x="4732628" y="2171596"/>
                <a:ext cx="374986" cy="374572"/>
                <a:chOff x="3303268" y="3817349"/>
                <a:chExt cx="346056" cy="345674"/>
              </a:xfrm>
            </p:grpSpPr>
            <p:sp>
              <p:nvSpPr>
                <p:cNvPr id="779" name="Google Shape;779;p51"/>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1"/>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1"/>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1"/>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3" name="Google Shape;783;p51"/>
            <p:cNvGrpSpPr/>
            <p:nvPr/>
          </p:nvGrpSpPr>
          <p:grpSpPr>
            <a:xfrm>
              <a:off x="6547098" y="2715744"/>
              <a:ext cx="956596" cy="944315"/>
              <a:chOff x="3789173" y="2377690"/>
              <a:chExt cx="1098904" cy="1084796"/>
            </a:xfrm>
          </p:grpSpPr>
          <p:grpSp>
            <p:nvGrpSpPr>
              <p:cNvPr id="784" name="Google Shape;784;p51"/>
              <p:cNvGrpSpPr/>
              <p:nvPr/>
            </p:nvGrpSpPr>
            <p:grpSpPr>
              <a:xfrm>
                <a:off x="3789173" y="2377690"/>
                <a:ext cx="1098904" cy="1084796"/>
                <a:chOff x="3789173" y="2377690"/>
                <a:chExt cx="1098904" cy="1084796"/>
              </a:xfrm>
            </p:grpSpPr>
            <p:sp>
              <p:nvSpPr>
                <p:cNvPr id="785" name="Google Shape;785;p51"/>
                <p:cNvSpPr/>
                <p:nvPr/>
              </p:nvSpPr>
              <p:spPr>
                <a:xfrm>
                  <a:off x="3789173" y="2377690"/>
                  <a:ext cx="1098904" cy="1084796"/>
                </a:xfrm>
                <a:custGeom>
                  <a:rect b="b" l="l" r="r" t="t"/>
                  <a:pathLst>
                    <a:path extrusionOk="0" h="45134" w="45721">
                      <a:moveTo>
                        <a:pt x="22861" y="0"/>
                      </a:moveTo>
                      <a:cubicBezTo>
                        <a:pt x="22090" y="0"/>
                        <a:pt x="21319" y="295"/>
                        <a:pt x="20730" y="884"/>
                      </a:cubicBezTo>
                      <a:lnTo>
                        <a:pt x="1180" y="20446"/>
                      </a:lnTo>
                      <a:cubicBezTo>
                        <a:pt x="1" y="21613"/>
                        <a:pt x="1" y="23518"/>
                        <a:pt x="1180" y="24697"/>
                      </a:cubicBezTo>
                      <a:lnTo>
                        <a:pt x="20730" y="44259"/>
                      </a:lnTo>
                      <a:cubicBezTo>
                        <a:pt x="21319" y="44842"/>
                        <a:pt x="22090" y="45134"/>
                        <a:pt x="22861" y="45134"/>
                      </a:cubicBezTo>
                      <a:cubicBezTo>
                        <a:pt x="23632" y="45134"/>
                        <a:pt x="24403" y="44842"/>
                        <a:pt x="24992" y="44259"/>
                      </a:cubicBezTo>
                      <a:lnTo>
                        <a:pt x="44542" y="24697"/>
                      </a:lnTo>
                      <a:cubicBezTo>
                        <a:pt x="45721" y="23518"/>
                        <a:pt x="45721" y="21613"/>
                        <a:pt x="44542" y="20446"/>
                      </a:cubicBezTo>
                      <a:lnTo>
                        <a:pt x="36684" y="12576"/>
                      </a:lnTo>
                      <a:cubicBezTo>
                        <a:pt x="36267" y="12171"/>
                        <a:pt x="36363" y="11481"/>
                        <a:pt x="36851" y="11171"/>
                      </a:cubicBezTo>
                      <a:cubicBezTo>
                        <a:pt x="37565" y="10719"/>
                        <a:pt x="38327" y="10350"/>
                        <a:pt x="39125" y="10052"/>
                      </a:cubicBezTo>
                      <a:cubicBezTo>
                        <a:pt x="39613" y="9874"/>
                        <a:pt x="40054" y="9552"/>
                        <a:pt x="40399" y="9100"/>
                      </a:cubicBezTo>
                      <a:cubicBezTo>
                        <a:pt x="41173" y="8099"/>
                        <a:pt x="41220" y="6778"/>
                        <a:pt x="40518" y="5730"/>
                      </a:cubicBezTo>
                      <a:cubicBezTo>
                        <a:pt x="39932" y="4868"/>
                        <a:pt x="39013" y="4436"/>
                        <a:pt x="38094" y="4436"/>
                      </a:cubicBezTo>
                      <a:cubicBezTo>
                        <a:pt x="37349" y="4436"/>
                        <a:pt x="36606" y="4720"/>
                        <a:pt x="36041" y="5290"/>
                      </a:cubicBezTo>
                      <a:cubicBezTo>
                        <a:pt x="35732" y="5587"/>
                        <a:pt x="35505" y="5956"/>
                        <a:pt x="35362" y="6337"/>
                      </a:cubicBezTo>
                      <a:cubicBezTo>
                        <a:pt x="35077" y="7123"/>
                        <a:pt x="34720" y="7885"/>
                        <a:pt x="34267" y="8588"/>
                      </a:cubicBezTo>
                      <a:cubicBezTo>
                        <a:pt x="34091" y="8872"/>
                        <a:pt x="33797" y="9021"/>
                        <a:pt x="33498" y="9021"/>
                      </a:cubicBezTo>
                      <a:cubicBezTo>
                        <a:pt x="33271" y="9021"/>
                        <a:pt x="33042" y="8934"/>
                        <a:pt x="32862" y="8754"/>
                      </a:cubicBezTo>
                      <a:lnTo>
                        <a:pt x="24992" y="884"/>
                      </a:lnTo>
                      <a:cubicBezTo>
                        <a:pt x="24403" y="295"/>
                        <a:pt x="23632" y="0"/>
                        <a:pt x="22861" y="0"/>
                      </a:cubicBezTo>
                      <a:close/>
                    </a:path>
                  </a:pathLst>
                </a:custGeom>
                <a:solidFill>
                  <a:srgbClr val="494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1"/>
                <p:cNvSpPr/>
                <p:nvPr/>
              </p:nvSpPr>
              <p:spPr>
                <a:xfrm>
                  <a:off x="3885623" y="2465897"/>
                  <a:ext cx="287050" cy="287338"/>
                </a:xfrm>
                <a:custGeom>
                  <a:rect b="b" l="l" r="r" t="t"/>
                  <a:pathLst>
                    <a:path extrusionOk="0" h="11955" w="11943">
                      <a:moveTo>
                        <a:pt x="5977" y="0"/>
                      </a:moveTo>
                      <a:cubicBezTo>
                        <a:pt x="2679" y="0"/>
                        <a:pt x="0" y="2679"/>
                        <a:pt x="0" y="5977"/>
                      </a:cubicBezTo>
                      <a:cubicBezTo>
                        <a:pt x="0" y="9275"/>
                        <a:pt x="2679" y="11954"/>
                        <a:pt x="5977" y="11954"/>
                      </a:cubicBezTo>
                      <a:cubicBezTo>
                        <a:pt x="9275" y="11954"/>
                        <a:pt x="11942" y="9275"/>
                        <a:pt x="11942" y="5977"/>
                      </a:cubicBezTo>
                      <a:cubicBezTo>
                        <a:pt x="11942" y="2679"/>
                        <a:pt x="9275" y="0"/>
                        <a:pt x="5977" y="0"/>
                      </a:cubicBezTo>
                      <a:close/>
                    </a:path>
                  </a:pathLst>
                </a:custGeom>
                <a:solidFill>
                  <a:srgbClr val="494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 name="Google Shape;787;p51"/>
              <p:cNvGrpSpPr/>
              <p:nvPr/>
            </p:nvGrpSpPr>
            <p:grpSpPr>
              <a:xfrm>
                <a:off x="4151137" y="2732796"/>
                <a:ext cx="374986" cy="374572"/>
                <a:chOff x="3752358" y="3817349"/>
                <a:chExt cx="346056" cy="345674"/>
              </a:xfrm>
            </p:grpSpPr>
            <p:sp>
              <p:nvSpPr>
                <p:cNvPr id="788" name="Google Shape;788;p51"/>
                <p:cNvSpPr/>
                <p:nvPr/>
              </p:nvSpPr>
              <p:spPr>
                <a:xfrm>
                  <a:off x="3752358" y="3817349"/>
                  <a:ext cx="346056" cy="345674"/>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1"/>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1"/>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1"/>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92" name="Google Shape;792;p51"/>
            <p:cNvGrpSpPr/>
            <p:nvPr/>
          </p:nvGrpSpPr>
          <p:grpSpPr>
            <a:xfrm>
              <a:off x="7034853" y="3222917"/>
              <a:ext cx="956596" cy="944252"/>
              <a:chOff x="4349489" y="2960313"/>
              <a:chExt cx="1098904" cy="1084724"/>
            </a:xfrm>
          </p:grpSpPr>
          <p:grpSp>
            <p:nvGrpSpPr>
              <p:cNvPr id="793" name="Google Shape;793;p51"/>
              <p:cNvGrpSpPr/>
              <p:nvPr/>
            </p:nvGrpSpPr>
            <p:grpSpPr>
              <a:xfrm>
                <a:off x="4349489" y="2960313"/>
                <a:ext cx="1098904" cy="1084724"/>
                <a:chOff x="4349489" y="2960313"/>
                <a:chExt cx="1098904" cy="1084724"/>
              </a:xfrm>
            </p:grpSpPr>
            <p:sp>
              <p:nvSpPr>
                <p:cNvPr id="794" name="Google Shape;794;p51"/>
                <p:cNvSpPr/>
                <p:nvPr/>
              </p:nvSpPr>
              <p:spPr>
                <a:xfrm>
                  <a:off x="4349489" y="2960313"/>
                  <a:ext cx="1098904" cy="1084724"/>
                </a:xfrm>
                <a:custGeom>
                  <a:rect b="b" l="l" r="r" t="t"/>
                  <a:pathLst>
                    <a:path extrusionOk="0" h="45131" w="45721">
                      <a:moveTo>
                        <a:pt x="22862" y="0"/>
                      </a:moveTo>
                      <a:cubicBezTo>
                        <a:pt x="22092" y="0"/>
                        <a:pt x="21324" y="295"/>
                        <a:pt x="20741" y="884"/>
                      </a:cubicBezTo>
                      <a:lnTo>
                        <a:pt x="12871" y="8743"/>
                      </a:lnTo>
                      <a:cubicBezTo>
                        <a:pt x="12697" y="8917"/>
                        <a:pt x="12470" y="9001"/>
                        <a:pt x="12243" y="9001"/>
                      </a:cubicBezTo>
                      <a:cubicBezTo>
                        <a:pt x="11942" y="9001"/>
                        <a:pt x="11642" y="8854"/>
                        <a:pt x="11466" y="8576"/>
                      </a:cubicBezTo>
                      <a:cubicBezTo>
                        <a:pt x="11014" y="7861"/>
                        <a:pt x="10645" y="7099"/>
                        <a:pt x="10347" y="6302"/>
                      </a:cubicBezTo>
                      <a:cubicBezTo>
                        <a:pt x="10168" y="5814"/>
                        <a:pt x="9847" y="5373"/>
                        <a:pt x="9394" y="5028"/>
                      </a:cubicBezTo>
                      <a:cubicBezTo>
                        <a:pt x="8866" y="4619"/>
                        <a:pt x="8248" y="4413"/>
                        <a:pt x="7630" y="4413"/>
                      </a:cubicBezTo>
                      <a:cubicBezTo>
                        <a:pt x="7078" y="4413"/>
                        <a:pt x="6525" y="4577"/>
                        <a:pt x="6037" y="4909"/>
                      </a:cubicBezTo>
                      <a:cubicBezTo>
                        <a:pt x="4465" y="5968"/>
                        <a:pt x="4310" y="8123"/>
                        <a:pt x="5584" y="9385"/>
                      </a:cubicBezTo>
                      <a:cubicBezTo>
                        <a:pt x="5894" y="9695"/>
                        <a:pt x="6251" y="9921"/>
                        <a:pt x="6632" y="10064"/>
                      </a:cubicBezTo>
                      <a:cubicBezTo>
                        <a:pt x="7418" y="10350"/>
                        <a:pt x="8180" y="10707"/>
                        <a:pt x="8882" y="11159"/>
                      </a:cubicBezTo>
                      <a:cubicBezTo>
                        <a:pt x="9382"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1"/>
                <p:cNvSpPr/>
                <p:nvPr/>
              </p:nvSpPr>
              <p:spPr>
                <a:xfrm>
                  <a:off x="5065741" y="3026769"/>
                  <a:ext cx="287338" cy="287338"/>
                </a:xfrm>
                <a:custGeom>
                  <a:rect b="b" l="l" r="r" t="t"/>
                  <a:pathLst>
                    <a:path extrusionOk="0" h="11955" w="11955">
                      <a:moveTo>
                        <a:pt x="5978" y="1"/>
                      </a:moveTo>
                      <a:cubicBezTo>
                        <a:pt x="2680" y="1"/>
                        <a:pt x="1" y="2679"/>
                        <a:pt x="1" y="5978"/>
                      </a:cubicBezTo>
                      <a:cubicBezTo>
                        <a:pt x="1" y="9276"/>
                        <a:pt x="2680" y="11954"/>
                        <a:pt x="5978" y="11954"/>
                      </a:cubicBezTo>
                      <a:cubicBezTo>
                        <a:pt x="9276" y="11954"/>
                        <a:pt x="11955" y="9276"/>
                        <a:pt x="11955" y="5978"/>
                      </a:cubicBezTo>
                      <a:cubicBezTo>
                        <a:pt x="11955" y="2679"/>
                        <a:pt x="9276" y="1"/>
                        <a:pt x="5978" y="1"/>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 name="Google Shape;796;p51"/>
              <p:cNvGrpSpPr/>
              <p:nvPr/>
            </p:nvGrpSpPr>
            <p:grpSpPr>
              <a:xfrm>
                <a:off x="4732657" y="3315384"/>
                <a:ext cx="374952" cy="374572"/>
                <a:chOff x="4201447" y="3817349"/>
                <a:chExt cx="346024" cy="345674"/>
              </a:xfrm>
            </p:grpSpPr>
            <p:sp>
              <p:nvSpPr>
                <p:cNvPr id="797" name="Google Shape;797;p51"/>
                <p:cNvSpPr/>
                <p:nvPr/>
              </p:nvSpPr>
              <p:spPr>
                <a:xfrm>
                  <a:off x="4201447" y="3817349"/>
                  <a:ext cx="346024" cy="345674"/>
                </a:xfrm>
                <a:custGeom>
                  <a:rect b="b" l="l" r="r" t="t"/>
                  <a:pathLst>
                    <a:path extrusionOk="0" h="10860" w="10871">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1"/>
                <p:cNvSpPr/>
                <p:nvPr/>
              </p:nvSpPr>
              <p:spPr>
                <a:xfrm>
                  <a:off x="4271569" y="3904531"/>
                  <a:ext cx="227394" cy="185728"/>
                </a:xfrm>
                <a:custGeom>
                  <a:rect b="b" l="l" r="r" t="t"/>
                  <a:pathLst>
                    <a:path extrusionOk="0" h="5835" w="7144">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99" name="Google Shape;799;p51"/>
            <p:cNvGrpSpPr/>
            <p:nvPr/>
          </p:nvGrpSpPr>
          <p:grpSpPr>
            <a:xfrm>
              <a:off x="6529419" y="3711909"/>
              <a:ext cx="956596" cy="944315"/>
              <a:chOff x="3768864" y="3522050"/>
              <a:chExt cx="1098904" cy="1084796"/>
            </a:xfrm>
          </p:grpSpPr>
          <p:grpSp>
            <p:nvGrpSpPr>
              <p:cNvPr id="800" name="Google Shape;800;p51"/>
              <p:cNvGrpSpPr/>
              <p:nvPr/>
            </p:nvGrpSpPr>
            <p:grpSpPr>
              <a:xfrm>
                <a:off x="3768864" y="3522050"/>
                <a:ext cx="1098904" cy="1084796"/>
                <a:chOff x="3768864" y="3522050"/>
                <a:chExt cx="1098904" cy="1084796"/>
              </a:xfrm>
            </p:grpSpPr>
            <p:sp>
              <p:nvSpPr>
                <p:cNvPr id="801" name="Google Shape;801;p51"/>
                <p:cNvSpPr/>
                <p:nvPr/>
              </p:nvSpPr>
              <p:spPr>
                <a:xfrm>
                  <a:off x="3768864" y="3522050"/>
                  <a:ext cx="1098904" cy="1084796"/>
                </a:xfrm>
                <a:custGeom>
                  <a:rect b="b" l="l" r="r" t="t"/>
                  <a:pathLst>
                    <a:path extrusionOk="0" h="45134" w="45721">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rgbClr val="EC3A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1"/>
                <p:cNvSpPr/>
                <p:nvPr/>
              </p:nvSpPr>
              <p:spPr>
                <a:xfrm>
                  <a:off x="3887041" y="3641743"/>
                  <a:ext cx="287338" cy="287026"/>
                </a:xfrm>
                <a:custGeom>
                  <a:rect b="b" l="l" r="r" t="t"/>
                  <a:pathLst>
                    <a:path extrusionOk="0" h="11942" w="11955">
                      <a:moveTo>
                        <a:pt x="5978" y="0"/>
                      </a:moveTo>
                      <a:cubicBezTo>
                        <a:pt x="2680" y="0"/>
                        <a:pt x="1" y="2667"/>
                        <a:pt x="1" y="5977"/>
                      </a:cubicBezTo>
                      <a:cubicBezTo>
                        <a:pt x="1" y="9275"/>
                        <a:pt x="2680" y="11942"/>
                        <a:pt x="5978" y="11942"/>
                      </a:cubicBezTo>
                      <a:cubicBezTo>
                        <a:pt x="9276" y="11942"/>
                        <a:pt x="11955" y="9275"/>
                        <a:pt x="11955" y="5977"/>
                      </a:cubicBezTo>
                      <a:cubicBezTo>
                        <a:pt x="11955" y="2667"/>
                        <a:pt x="9276" y="0"/>
                        <a:pt x="5978" y="0"/>
                      </a:cubicBezTo>
                      <a:close/>
                    </a:path>
                  </a:pathLst>
                </a:custGeom>
                <a:solidFill>
                  <a:srgbClr val="EC3A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 name="Google Shape;803;p51"/>
              <p:cNvGrpSpPr/>
              <p:nvPr/>
            </p:nvGrpSpPr>
            <p:grpSpPr>
              <a:xfrm>
                <a:off x="4139616" y="3871555"/>
                <a:ext cx="357419" cy="357005"/>
                <a:chOff x="7482229" y="3351230"/>
                <a:chExt cx="357419" cy="357005"/>
              </a:xfrm>
            </p:grpSpPr>
            <p:sp>
              <p:nvSpPr>
                <p:cNvPr id="804" name="Google Shape;804;p51"/>
                <p:cNvSpPr/>
                <p:nvPr/>
              </p:nvSpPr>
              <p:spPr>
                <a:xfrm>
                  <a:off x="7482229" y="3351230"/>
                  <a:ext cx="357419" cy="357005"/>
                </a:xfrm>
                <a:custGeom>
                  <a:rect b="b" l="l" r="r" t="t"/>
                  <a:pathLst>
                    <a:path extrusionOk="0" h="11216" w="11229">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1"/>
                <p:cNvSpPr/>
                <p:nvPr/>
              </p:nvSpPr>
              <p:spPr>
                <a:xfrm>
                  <a:off x="7592138" y="3605616"/>
                  <a:ext cx="137983" cy="32530"/>
                </a:xfrm>
                <a:custGeom>
                  <a:rect b="b" l="l" r="r" t="t"/>
                  <a:pathLst>
                    <a:path extrusionOk="0" h="1022" w="4335">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1"/>
                <p:cNvSpPr/>
                <p:nvPr/>
              </p:nvSpPr>
              <p:spPr>
                <a:xfrm>
                  <a:off x="7513709" y="3387962"/>
                  <a:ext cx="295987" cy="282014"/>
                </a:xfrm>
                <a:custGeom>
                  <a:rect b="b" l="l" r="r" t="t"/>
                  <a:pathLst>
                    <a:path extrusionOk="0" h="8860" w="9299">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1"/>
                <p:cNvSpPr/>
                <p:nvPr/>
              </p:nvSpPr>
              <p:spPr>
                <a:xfrm>
                  <a:off x="7580393" y="3516460"/>
                  <a:ext cx="56880" cy="56880"/>
                </a:xfrm>
                <a:custGeom>
                  <a:rect b="b" l="l" r="r" t="t"/>
                  <a:pathLst>
                    <a:path extrusionOk="0" h="1787" w="1787">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1"/>
                <p:cNvSpPr/>
                <p:nvPr/>
              </p:nvSpPr>
              <p:spPr>
                <a:xfrm>
                  <a:off x="7685750" y="3516460"/>
                  <a:ext cx="56880" cy="56880"/>
                </a:xfrm>
                <a:custGeom>
                  <a:rect b="b" l="l" r="r" t="t"/>
                  <a:pathLst>
                    <a:path extrusionOk="0" h="1787" w="1787">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8"/>
          <p:cNvSpPr txBox="1"/>
          <p:nvPr>
            <p:ph type="ctrTitle"/>
          </p:nvPr>
        </p:nvSpPr>
        <p:spPr>
          <a:xfrm>
            <a:off x="684946" y="109875"/>
            <a:ext cx="5457300" cy="8772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sz="4500"/>
              <a:t>Problem Statement</a:t>
            </a:r>
            <a:endParaRPr sz="4500"/>
          </a:p>
        </p:txBody>
      </p:sp>
      <p:sp>
        <p:nvSpPr>
          <p:cNvPr id="147" name="Google Shape;147;p18"/>
          <p:cNvSpPr txBox="1"/>
          <p:nvPr>
            <p:ph idx="1" type="subTitle"/>
          </p:nvPr>
        </p:nvSpPr>
        <p:spPr>
          <a:xfrm>
            <a:off x="4621700" y="1316763"/>
            <a:ext cx="4237800" cy="3724800"/>
          </a:xfrm>
          <a:prstGeom prst="rect">
            <a:avLst/>
          </a:prstGeom>
        </p:spPr>
        <p:txBody>
          <a:bodyPr anchorCtr="0" anchor="t" bIns="91425" lIns="91425" spcFirstLastPara="1" rIns="91425" wrap="square" tIns="91425">
            <a:spAutoFit/>
          </a:bodyPr>
          <a:lstStyle/>
          <a:p>
            <a:pPr indent="0" lvl="0" marL="0" rtl="0" algn="ctr">
              <a:spcBef>
                <a:spcPts val="0"/>
              </a:spcBef>
              <a:spcAft>
                <a:spcPts val="1600"/>
              </a:spcAft>
              <a:buNone/>
            </a:pPr>
            <a:r>
              <a:rPr lang="en" sz="2500"/>
              <a:t>How the local Big Mac prices are affected by the </a:t>
            </a:r>
            <a:r>
              <a:rPr b="1" lang="en" sz="2500"/>
              <a:t>Purchasing Power Parity</a:t>
            </a:r>
            <a:r>
              <a:rPr lang="en" sz="2500"/>
              <a:t> (PPP), </a:t>
            </a:r>
            <a:r>
              <a:rPr b="1" lang="en" sz="2500"/>
              <a:t>exchange rate, </a:t>
            </a:r>
            <a:r>
              <a:rPr lang="en" sz="2500"/>
              <a:t>the </a:t>
            </a:r>
            <a:r>
              <a:rPr b="1" lang="en" sz="2500"/>
              <a:t>average gold price,</a:t>
            </a:r>
            <a:r>
              <a:rPr lang="en" sz="2500"/>
              <a:t> and </a:t>
            </a:r>
            <a:r>
              <a:rPr b="1" lang="en" sz="2500"/>
              <a:t>inflation rate</a:t>
            </a:r>
            <a:r>
              <a:rPr lang="en" sz="2500"/>
              <a:t> </a:t>
            </a:r>
            <a:r>
              <a:rPr lang="en" sz="2500"/>
              <a:t>in their country </a:t>
            </a:r>
            <a:r>
              <a:rPr lang="en" sz="2500"/>
              <a:t>as well as the </a:t>
            </a:r>
            <a:r>
              <a:rPr b="1" lang="en" sz="2500"/>
              <a:t>year </a:t>
            </a:r>
            <a:r>
              <a:rPr lang="en" sz="2500"/>
              <a:t>and </a:t>
            </a:r>
            <a:r>
              <a:rPr b="1" lang="en" sz="2500"/>
              <a:t>country</a:t>
            </a:r>
            <a:r>
              <a:rPr lang="en" sz="2500"/>
              <a:t>.</a:t>
            </a:r>
            <a:endParaRPr sz="2500"/>
          </a:p>
        </p:txBody>
      </p:sp>
      <p:pic>
        <p:nvPicPr>
          <p:cNvPr id="148" name="Google Shape;148;p18"/>
          <p:cNvPicPr preferRelativeResize="0"/>
          <p:nvPr/>
        </p:nvPicPr>
        <p:blipFill>
          <a:blip r:embed="rId3">
            <a:alphaModFix/>
          </a:blip>
          <a:stretch>
            <a:fillRect/>
          </a:stretch>
        </p:blipFill>
        <p:spPr>
          <a:xfrm>
            <a:off x="684950" y="1148025"/>
            <a:ext cx="3808625" cy="356218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9"/>
          <p:cNvSpPr txBox="1"/>
          <p:nvPr>
            <p:ph idx="4294967295" type="title"/>
          </p:nvPr>
        </p:nvSpPr>
        <p:spPr>
          <a:xfrm>
            <a:off x="457200" y="124575"/>
            <a:ext cx="8229600" cy="8004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b="1" lang="en" sz="4000"/>
              <a:t>Datasets Used</a:t>
            </a:r>
            <a:endParaRPr b="1" sz="4000"/>
          </a:p>
        </p:txBody>
      </p:sp>
      <p:sp>
        <p:nvSpPr>
          <p:cNvPr id="154" name="Google Shape;154;p19"/>
          <p:cNvSpPr txBox="1"/>
          <p:nvPr/>
        </p:nvSpPr>
        <p:spPr>
          <a:xfrm>
            <a:off x="1806075" y="1096075"/>
            <a:ext cx="5464500" cy="35673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rgbClr val="010409"/>
              </a:buClr>
              <a:buSzPts val="1500"/>
              <a:buChar char="●"/>
            </a:pPr>
            <a:r>
              <a:rPr lang="en" sz="1500" u="sng">
                <a:solidFill>
                  <a:schemeClr val="hlink"/>
                </a:solidFill>
                <a:highlight>
                  <a:srgbClr val="FFFFFF"/>
                </a:highlight>
                <a:hlinkClick r:id="rId3"/>
              </a:rPr>
              <a:t>https://www.kaggle.com/datasets/mrmorj/big-mac-index-data</a:t>
            </a:r>
            <a:endParaRPr sz="1500" u="sng">
              <a:solidFill>
                <a:schemeClr val="hlink"/>
              </a:solidFill>
              <a:highlight>
                <a:srgbClr val="FFFFFF"/>
              </a:highlight>
            </a:endParaRPr>
          </a:p>
          <a:p>
            <a:pPr indent="0" lvl="0" marL="457200" rtl="0" algn="l">
              <a:lnSpc>
                <a:spcPct val="115000"/>
              </a:lnSpc>
              <a:spcBef>
                <a:spcPts val="0"/>
              </a:spcBef>
              <a:spcAft>
                <a:spcPts val="0"/>
              </a:spcAft>
              <a:buNone/>
            </a:pPr>
            <a:r>
              <a:t/>
            </a:r>
            <a:endParaRPr sz="1500" u="sng">
              <a:solidFill>
                <a:schemeClr val="hlink"/>
              </a:solidFill>
              <a:highlight>
                <a:srgbClr val="FFFFFF"/>
              </a:highlight>
            </a:endParaRPr>
          </a:p>
          <a:p>
            <a:pPr indent="-323850" lvl="0" marL="457200" rtl="0" algn="l">
              <a:lnSpc>
                <a:spcPct val="115000"/>
              </a:lnSpc>
              <a:spcBef>
                <a:spcPts val="300"/>
              </a:spcBef>
              <a:spcAft>
                <a:spcPts val="0"/>
              </a:spcAft>
              <a:buClr>
                <a:srgbClr val="010409"/>
              </a:buClr>
              <a:buSzPts val="1500"/>
              <a:buChar char="●"/>
            </a:pPr>
            <a:r>
              <a:rPr lang="en" sz="1500" u="sng">
                <a:solidFill>
                  <a:schemeClr val="hlink"/>
                </a:solidFill>
                <a:highlight>
                  <a:srgbClr val="FFFFFF"/>
                </a:highlight>
                <a:hlinkClick r:id="rId4"/>
              </a:rPr>
              <a:t>https://www.kaggle.com/datasets/yafethtb/gold-price-historical-data-1969-2022</a:t>
            </a:r>
            <a:endParaRPr sz="1500" u="sng">
              <a:solidFill>
                <a:schemeClr val="hlink"/>
              </a:solidFill>
              <a:highlight>
                <a:srgbClr val="FFFFFF"/>
              </a:highlight>
            </a:endParaRPr>
          </a:p>
          <a:p>
            <a:pPr indent="0" lvl="0" marL="457200" rtl="0" algn="l">
              <a:lnSpc>
                <a:spcPct val="115000"/>
              </a:lnSpc>
              <a:spcBef>
                <a:spcPts val="300"/>
              </a:spcBef>
              <a:spcAft>
                <a:spcPts val="0"/>
              </a:spcAft>
              <a:buNone/>
            </a:pPr>
            <a:r>
              <a:t/>
            </a:r>
            <a:endParaRPr sz="1500" u="sng">
              <a:solidFill>
                <a:schemeClr val="hlink"/>
              </a:solidFill>
              <a:highlight>
                <a:srgbClr val="FFFFFF"/>
              </a:highlight>
            </a:endParaRPr>
          </a:p>
          <a:p>
            <a:pPr indent="-323850" lvl="0" marL="457200" rtl="0" algn="l">
              <a:lnSpc>
                <a:spcPct val="115000"/>
              </a:lnSpc>
              <a:spcBef>
                <a:spcPts val="300"/>
              </a:spcBef>
              <a:spcAft>
                <a:spcPts val="0"/>
              </a:spcAft>
              <a:buClr>
                <a:srgbClr val="010409"/>
              </a:buClr>
              <a:buSzPts val="1500"/>
              <a:buChar char="●"/>
            </a:pPr>
            <a:r>
              <a:rPr lang="en" sz="1500" u="sng">
                <a:solidFill>
                  <a:schemeClr val="dk1"/>
                </a:solidFill>
                <a:highlight>
                  <a:srgbClr val="FFFFFF"/>
                </a:highlight>
                <a:hlinkClick r:id="rId5">
                  <a:extLst>
                    <a:ext uri="{A12FA001-AC4F-418D-AE19-62706E023703}">
                      <ahyp:hlinkClr val="tx"/>
                    </a:ext>
                  </a:extLst>
                </a:hlinkClick>
              </a:rPr>
              <a:t>https://www.kaggle.com/datasets/sazidthe1/global-inflation-data?resource=download</a:t>
            </a:r>
            <a:endParaRPr sz="1500" u="sng">
              <a:solidFill>
                <a:schemeClr val="dk1"/>
              </a:solidFill>
              <a:highlight>
                <a:srgbClr val="FFFFFF"/>
              </a:highlight>
            </a:endParaRPr>
          </a:p>
          <a:p>
            <a:pPr indent="0" lvl="0" marL="457200" rtl="0" algn="l">
              <a:lnSpc>
                <a:spcPct val="115000"/>
              </a:lnSpc>
              <a:spcBef>
                <a:spcPts val="300"/>
              </a:spcBef>
              <a:spcAft>
                <a:spcPts val="0"/>
              </a:spcAft>
              <a:buNone/>
            </a:pPr>
            <a:r>
              <a:t/>
            </a:r>
            <a:endParaRPr sz="1500" u="sng">
              <a:solidFill>
                <a:schemeClr val="hlink"/>
              </a:solidFill>
              <a:highlight>
                <a:srgbClr val="FFFFFF"/>
              </a:highlight>
            </a:endParaRPr>
          </a:p>
          <a:p>
            <a:pPr indent="-323850" lvl="0" marL="457200" rtl="0" algn="l">
              <a:lnSpc>
                <a:spcPct val="115000"/>
              </a:lnSpc>
              <a:spcBef>
                <a:spcPts val="300"/>
              </a:spcBef>
              <a:spcAft>
                <a:spcPts val="0"/>
              </a:spcAft>
              <a:buClr>
                <a:srgbClr val="010409"/>
              </a:buClr>
              <a:buSzPts val="1500"/>
              <a:buChar char="●"/>
            </a:pPr>
            <a:r>
              <a:rPr lang="en" sz="1500" u="sng">
                <a:solidFill>
                  <a:schemeClr val="hlink"/>
                </a:solidFill>
                <a:highlight>
                  <a:srgbClr val="FFFFFF"/>
                </a:highlight>
                <a:hlinkClick r:id="rId6"/>
              </a:rPr>
              <a:t>https://data.oecd.org/conversion/purchasing-power-parities-ppp.htm#indicator-chart</a:t>
            </a:r>
            <a:endParaRPr sz="1500" u="sng">
              <a:solidFill>
                <a:schemeClr val="hlink"/>
              </a:solidFill>
              <a:highlight>
                <a:srgbClr val="FFFFFF"/>
              </a:highlight>
            </a:endParaRPr>
          </a:p>
          <a:p>
            <a:pPr indent="0" lvl="0" marL="0" rtl="0" algn="l">
              <a:lnSpc>
                <a:spcPct val="115000"/>
              </a:lnSpc>
              <a:spcBef>
                <a:spcPts val="300"/>
              </a:spcBef>
              <a:spcAft>
                <a:spcPts val="0"/>
              </a:spcAft>
              <a:buNone/>
            </a:pPr>
            <a:r>
              <a:t/>
            </a:r>
            <a:endParaRPr sz="1500" u="sng">
              <a:solidFill>
                <a:schemeClr val="hlink"/>
              </a:solidFill>
              <a:highlight>
                <a:srgbClr val="FFFFFF"/>
              </a:highlight>
            </a:endParaRPr>
          </a:p>
        </p:txBody>
      </p:sp>
      <p:pic>
        <p:nvPicPr>
          <p:cNvPr id="155" name="Google Shape;155;p19"/>
          <p:cNvPicPr preferRelativeResize="0"/>
          <p:nvPr/>
        </p:nvPicPr>
        <p:blipFill>
          <a:blip r:embed="rId7">
            <a:alphaModFix/>
          </a:blip>
          <a:stretch>
            <a:fillRect/>
          </a:stretch>
        </p:blipFill>
        <p:spPr>
          <a:xfrm>
            <a:off x="836150" y="229500"/>
            <a:ext cx="1276350" cy="590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0"/>
          <p:cNvSpPr txBox="1"/>
          <p:nvPr>
            <p:ph type="title"/>
          </p:nvPr>
        </p:nvSpPr>
        <p:spPr>
          <a:xfrm>
            <a:off x="311700" y="232575"/>
            <a:ext cx="8520600" cy="738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600">
                <a:solidFill>
                  <a:schemeClr val="accent5"/>
                </a:solidFill>
              </a:rPr>
              <a:t>Data Preparation</a:t>
            </a:r>
            <a:endParaRPr sz="3600">
              <a:solidFill>
                <a:schemeClr val="accent5"/>
              </a:solidFill>
            </a:endParaRPr>
          </a:p>
        </p:txBody>
      </p:sp>
      <p:sp>
        <p:nvSpPr>
          <p:cNvPr id="161" name="Google Shape;161;p20"/>
          <p:cNvSpPr txBox="1"/>
          <p:nvPr>
            <p:ph idx="1" type="body"/>
          </p:nvPr>
        </p:nvSpPr>
        <p:spPr>
          <a:xfrm>
            <a:off x="311700" y="995925"/>
            <a:ext cx="3999900" cy="3416400"/>
          </a:xfrm>
          <a:prstGeom prst="rect">
            <a:avLst/>
          </a:prstGeom>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SzPts val="1700"/>
              <a:buChar char="-"/>
            </a:pPr>
            <a:r>
              <a:rPr b="1" lang="en" sz="1700"/>
              <a:t>Convert </a:t>
            </a:r>
            <a:r>
              <a:rPr lang="en" sz="1700"/>
              <a:t>the Big Mac data, Gold Price Data, PPP, Inflation Rate data into dataframe</a:t>
            </a:r>
            <a:endParaRPr sz="1700"/>
          </a:p>
          <a:p>
            <a:pPr indent="-336550" lvl="0" marL="457200" rtl="0" algn="l">
              <a:lnSpc>
                <a:spcPct val="150000"/>
              </a:lnSpc>
              <a:spcBef>
                <a:spcPts val="0"/>
              </a:spcBef>
              <a:spcAft>
                <a:spcPts val="0"/>
              </a:spcAft>
              <a:buSzPts val="1700"/>
              <a:buChar char="-"/>
            </a:pPr>
            <a:r>
              <a:rPr b="1" lang="en" sz="1700"/>
              <a:t>Extract </a:t>
            </a:r>
            <a:r>
              <a:rPr lang="en" sz="1700"/>
              <a:t>the necessary </a:t>
            </a:r>
            <a:r>
              <a:rPr lang="en" sz="1700"/>
              <a:t>columns </a:t>
            </a:r>
            <a:endParaRPr sz="1700"/>
          </a:p>
          <a:p>
            <a:pPr indent="-336550" lvl="0" marL="457200" rtl="0" algn="l">
              <a:lnSpc>
                <a:spcPct val="150000"/>
              </a:lnSpc>
              <a:spcBef>
                <a:spcPts val="0"/>
              </a:spcBef>
              <a:spcAft>
                <a:spcPts val="0"/>
              </a:spcAft>
              <a:buSzPts val="1700"/>
              <a:buChar char="-"/>
            </a:pPr>
            <a:r>
              <a:rPr b="1" lang="en" sz="1700"/>
              <a:t>Reformat </a:t>
            </a:r>
            <a:r>
              <a:rPr lang="en" sz="1700"/>
              <a:t>some of the columns, such as date and prices</a:t>
            </a:r>
            <a:endParaRPr sz="1700"/>
          </a:p>
          <a:p>
            <a:pPr indent="-336550" lvl="0" marL="457200" rtl="0" algn="l">
              <a:lnSpc>
                <a:spcPct val="150000"/>
              </a:lnSpc>
              <a:spcBef>
                <a:spcPts val="0"/>
              </a:spcBef>
              <a:spcAft>
                <a:spcPts val="0"/>
              </a:spcAft>
              <a:buSzPts val="1700"/>
              <a:buChar char="-"/>
            </a:pPr>
            <a:r>
              <a:rPr b="1" lang="en" sz="1700">
                <a:solidFill>
                  <a:schemeClr val="dk1"/>
                </a:solidFill>
              </a:rPr>
              <a:t>Rename </a:t>
            </a:r>
            <a:r>
              <a:rPr lang="en" sz="1700">
                <a:solidFill>
                  <a:schemeClr val="dk1"/>
                </a:solidFill>
              </a:rPr>
              <a:t>the columns </a:t>
            </a:r>
            <a:endParaRPr sz="1700"/>
          </a:p>
          <a:p>
            <a:pPr indent="-336550" lvl="0" marL="457200" rtl="0" algn="l">
              <a:lnSpc>
                <a:spcPct val="150000"/>
              </a:lnSpc>
              <a:spcBef>
                <a:spcPts val="0"/>
              </a:spcBef>
              <a:spcAft>
                <a:spcPts val="0"/>
              </a:spcAft>
              <a:buSzPts val="1700"/>
              <a:buChar char="-"/>
            </a:pPr>
            <a:r>
              <a:rPr b="1" lang="en" sz="1700">
                <a:solidFill>
                  <a:schemeClr val="dk1"/>
                </a:solidFill>
              </a:rPr>
              <a:t>Remove </a:t>
            </a:r>
            <a:r>
              <a:rPr lang="en" sz="1700">
                <a:solidFill>
                  <a:schemeClr val="dk1"/>
                </a:solidFill>
              </a:rPr>
              <a:t>duplicate and NULL data.</a:t>
            </a:r>
            <a:endParaRPr sz="1700"/>
          </a:p>
          <a:p>
            <a:pPr indent="-336550" lvl="0" marL="457200" rtl="0" algn="l">
              <a:lnSpc>
                <a:spcPct val="150000"/>
              </a:lnSpc>
              <a:spcBef>
                <a:spcPts val="0"/>
              </a:spcBef>
              <a:spcAft>
                <a:spcPts val="0"/>
              </a:spcAft>
              <a:buSzPts val="1700"/>
              <a:buChar char="-"/>
            </a:pPr>
            <a:r>
              <a:rPr b="1" lang="en" sz="1700"/>
              <a:t>Merge </a:t>
            </a:r>
            <a:r>
              <a:rPr lang="en" sz="1700"/>
              <a:t>all the datasets together</a:t>
            </a:r>
            <a:endParaRPr sz="1700"/>
          </a:p>
          <a:p>
            <a:pPr indent="0" lvl="0" marL="457200" rtl="0" algn="l">
              <a:lnSpc>
                <a:spcPct val="150000"/>
              </a:lnSpc>
              <a:spcBef>
                <a:spcPts val="1600"/>
              </a:spcBef>
              <a:spcAft>
                <a:spcPts val="1600"/>
              </a:spcAft>
              <a:buNone/>
            </a:pPr>
            <a:r>
              <a:t/>
            </a:r>
            <a:endParaRPr sz="1800"/>
          </a:p>
        </p:txBody>
      </p:sp>
      <p:pic>
        <p:nvPicPr>
          <p:cNvPr id="162" name="Google Shape;162;p20"/>
          <p:cNvPicPr preferRelativeResize="0"/>
          <p:nvPr/>
        </p:nvPicPr>
        <p:blipFill>
          <a:blip r:embed="rId3">
            <a:alphaModFix/>
          </a:blip>
          <a:stretch>
            <a:fillRect/>
          </a:stretch>
        </p:blipFill>
        <p:spPr>
          <a:xfrm>
            <a:off x="4487525" y="649300"/>
            <a:ext cx="4517324" cy="2314575"/>
          </a:xfrm>
          <a:prstGeom prst="rect">
            <a:avLst/>
          </a:prstGeom>
          <a:noFill/>
          <a:ln>
            <a:noFill/>
          </a:ln>
        </p:spPr>
      </p:pic>
      <p:pic>
        <p:nvPicPr>
          <p:cNvPr id="163" name="Google Shape;163;p20"/>
          <p:cNvPicPr preferRelativeResize="0"/>
          <p:nvPr/>
        </p:nvPicPr>
        <p:blipFill>
          <a:blip r:embed="rId4">
            <a:alphaModFix/>
          </a:blip>
          <a:stretch>
            <a:fillRect/>
          </a:stretch>
        </p:blipFill>
        <p:spPr>
          <a:xfrm>
            <a:off x="4487525" y="2963875"/>
            <a:ext cx="4517326" cy="2050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1"/>
          <p:cNvSpPr txBox="1"/>
          <p:nvPr>
            <p:ph type="title"/>
          </p:nvPr>
        </p:nvSpPr>
        <p:spPr>
          <a:xfrm>
            <a:off x="311700" y="232575"/>
            <a:ext cx="8520600" cy="738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600">
                <a:solidFill>
                  <a:schemeClr val="accent5"/>
                </a:solidFill>
              </a:rPr>
              <a:t>Data Preparation</a:t>
            </a:r>
            <a:endParaRPr sz="3600">
              <a:solidFill>
                <a:schemeClr val="accent5"/>
              </a:solidFill>
            </a:endParaRPr>
          </a:p>
        </p:txBody>
      </p:sp>
      <p:sp>
        <p:nvSpPr>
          <p:cNvPr id="169" name="Google Shape;169;p21"/>
          <p:cNvSpPr txBox="1"/>
          <p:nvPr>
            <p:ph idx="1" type="body"/>
          </p:nvPr>
        </p:nvSpPr>
        <p:spPr>
          <a:xfrm>
            <a:off x="311700" y="893450"/>
            <a:ext cx="8380200" cy="33294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Columns to keep:</a:t>
            </a:r>
            <a:endParaRPr sz="1800"/>
          </a:p>
          <a:p>
            <a:pPr indent="-342900" lvl="0" marL="457200" rtl="0" algn="l">
              <a:lnSpc>
                <a:spcPct val="115000"/>
              </a:lnSpc>
              <a:spcBef>
                <a:spcPts val="0"/>
              </a:spcBef>
              <a:spcAft>
                <a:spcPts val="0"/>
              </a:spcAft>
              <a:buSzPts val="1800"/>
              <a:buChar char="-"/>
            </a:pPr>
            <a:r>
              <a:rPr lang="en" sz="1800"/>
              <a:t>Year	</a:t>
            </a:r>
            <a:endParaRPr sz="1800"/>
          </a:p>
          <a:p>
            <a:pPr indent="-342900" lvl="0" marL="457200" rtl="0" algn="l">
              <a:lnSpc>
                <a:spcPct val="115000"/>
              </a:lnSpc>
              <a:spcBef>
                <a:spcPts val="0"/>
              </a:spcBef>
              <a:spcAft>
                <a:spcPts val="0"/>
              </a:spcAft>
              <a:buSzPts val="1800"/>
              <a:buChar char="-"/>
            </a:pPr>
            <a:r>
              <a:rPr lang="en" sz="1800"/>
              <a:t>Country	</a:t>
            </a:r>
            <a:endParaRPr sz="1800"/>
          </a:p>
          <a:p>
            <a:pPr indent="-342900" lvl="0" marL="457200" rtl="0" algn="l">
              <a:lnSpc>
                <a:spcPct val="115000"/>
              </a:lnSpc>
              <a:spcBef>
                <a:spcPts val="0"/>
              </a:spcBef>
              <a:spcAft>
                <a:spcPts val="0"/>
              </a:spcAft>
              <a:buSzPts val="1800"/>
              <a:buChar char="-"/>
            </a:pPr>
            <a:r>
              <a:rPr lang="en" sz="1800"/>
              <a:t>Exchange Rate	</a:t>
            </a:r>
            <a:endParaRPr sz="1800"/>
          </a:p>
          <a:p>
            <a:pPr indent="-342900" lvl="0" marL="457200" rtl="0" algn="l">
              <a:lnSpc>
                <a:spcPct val="115000"/>
              </a:lnSpc>
              <a:spcBef>
                <a:spcPts val="0"/>
              </a:spcBef>
              <a:spcAft>
                <a:spcPts val="0"/>
              </a:spcAft>
              <a:buSzPts val="1800"/>
              <a:buChar char="-"/>
            </a:pPr>
            <a:r>
              <a:rPr lang="en" sz="1800"/>
              <a:t>Local Price	</a:t>
            </a:r>
            <a:endParaRPr sz="1800"/>
          </a:p>
          <a:p>
            <a:pPr indent="-342900" lvl="0" marL="457200" rtl="0" algn="l">
              <a:lnSpc>
                <a:spcPct val="115000"/>
              </a:lnSpc>
              <a:spcBef>
                <a:spcPts val="0"/>
              </a:spcBef>
              <a:spcAft>
                <a:spcPts val="0"/>
              </a:spcAft>
              <a:buSzPts val="1800"/>
              <a:buChar char="-"/>
            </a:pPr>
            <a:r>
              <a:rPr lang="en" sz="1800"/>
              <a:t>Local Price in USD	</a:t>
            </a:r>
            <a:endParaRPr sz="1800"/>
          </a:p>
          <a:p>
            <a:pPr indent="-342900" lvl="0" marL="457200" rtl="0" algn="l">
              <a:lnSpc>
                <a:spcPct val="115000"/>
              </a:lnSpc>
              <a:spcBef>
                <a:spcPts val="0"/>
              </a:spcBef>
              <a:spcAft>
                <a:spcPts val="0"/>
              </a:spcAft>
              <a:buSzPts val="1800"/>
              <a:buChar char="-"/>
            </a:pPr>
            <a:r>
              <a:rPr lang="en" sz="1800"/>
              <a:t>Average Gold Price	</a:t>
            </a:r>
            <a:endParaRPr sz="1800"/>
          </a:p>
          <a:p>
            <a:pPr indent="-342900" lvl="0" marL="457200" rtl="0" algn="l">
              <a:lnSpc>
                <a:spcPct val="115000"/>
              </a:lnSpc>
              <a:spcBef>
                <a:spcPts val="0"/>
              </a:spcBef>
              <a:spcAft>
                <a:spcPts val="0"/>
              </a:spcAft>
              <a:buSzPts val="1800"/>
              <a:buChar char="-"/>
            </a:pPr>
            <a:r>
              <a:rPr lang="en" sz="1800"/>
              <a:t>Annual % Change_Gold	</a:t>
            </a:r>
            <a:endParaRPr sz="1800"/>
          </a:p>
          <a:p>
            <a:pPr indent="-342900" lvl="0" marL="457200" rtl="0" algn="l">
              <a:lnSpc>
                <a:spcPct val="115000"/>
              </a:lnSpc>
              <a:spcBef>
                <a:spcPts val="0"/>
              </a:spcBef>
              <a:spcAft>
                <a:spcPts val="0"/>
              </a:spcAft>
              <a:buSzPts val="1800"/>
              <a:buChar char="-"/>
            </a:pPr>
            <a:r>
              <a:rPr lang="en" sz="1800"/>
              <a:t>PPP Value	</a:t>
            </a:r>
            <a:endParaRPr sz="1800"/>
          </a:p>
          <a:p>
            <a:pPr indent="-342900" lvl="0" marL="457200" rtl="0" algn="l">
              <a:lnSpc>
                <a:spcPct val="115000"/>
              </a:lnSpc>
              <a:spcBef>
                <a:spcPts val="0"/>
              </a:spcBef>
              <a:spcAft>
                <a:spcPts val="0"/>
              </a:spcAft>
              <a:buSzPts val="1800"/>
              <a:buChar char="-"/>
            </a:pPr>
            <a:r>
              <a:rPr lang="en" sz="1800"/>
              <a:t>Inflation Rate</a:t>
            </a:r>
            <a:endParaRPr sz="1800"/>
          </a:p>
        </p:txBody>
      </p:sp>
      <p:pic>
        <p:nvPicPr>
          <p:cNvPr id="170" name="Google Shape;170;p21"/>
          <p:cNvPicPr preferRelativeResize="0"/>
          <p:nvPr/>
        </p:nvPicPr>
        <p:blipFill>
          <a:blip r:embed="rId3">
            <a:alphaModFix/>
          </a:blip>
          <a:stretch>
            <a:fillRect/>
          </a:stretch>
        </p:blipFill>
        <p:spPr>
          <a:xfrm>
            <a:off x="3050797" y="1972437"/>
            <a:ext cx="5579624" cy="1171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70"/>
                                        </p:tgtEl>
                                        <p:attrNameLst>
                                          <p:attrName>style.visibility</p:attrName>
                                        </p:attrNameLst>
                                      </p:cBhvr>
                                      <p:to>
                                        <p:strVal val="visible"/>
                                      </p:to>
                                    </p:set>
                                    <p:anim calcmode="lin" valueType="num">
                                      <p:cBhvr additive="base">
                                        <p:cTn dur="1000"/>
                                        <p:tgtEl>
                                          <p:spTgt spid="170"/>
                                        </p:tgtEl>
                                        <p:attrNameLst>
                                          <p:attrName>ppt_w</p:attrName>
                                        </p:attrNameLst>
                                      </p:cBhvr>
                                      <p:tavLst>
                                        <p:tav fmla="" tm="0">
                                          <p:val>
                                            <p:strVal val="0"/>
                                          </p:val>
                                        </p:tav>
                                        <p:tav fmla="" tm="100000">
                                          <p:val>
                                            <p:strVal val="#ppt_w"/>
                                          </p:val>
                                        </p:tav>
                                      </p:tavLst>
                                    </p:anim>
                                    <p:anim calcmode="lin" valueType="num">
                                      <p:cBhvr additive="base">
                                        <p:cTn dur="1000"/>
                                        <p:tgtEl>
                                          <p:spTgt spid="17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2"/>
          <p:cNvSpPr txBox="1"/>
          <p:nvPr>
            <p:ph type="title"/>
          </p:nvPr>
        </p:nvSpPr>
        <p:spPr>
          <a:xfrm>
            <a:off x="311700" y="187850"/>
            <a:ext cx="8520600" cy="738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600"/>
              <a:t>Data Analysis </a:t>
            </a:r>
            <a:endParaRPr sz="3600"/>
          </a:p>
        </p:txBody>
      </p:sp>
      <p:sp>
        <p:nvSpPr>
          <p:cNvPr id="176" name="Google Shape;176;p22"/>
          <p:cNvSpPr txBox="1"/>
          <p:nvPr>
            <p:ph idx="1" type="body"/>
          </p:nvPr>
        </p:nvSpPr>
        <p:spPr>
          <a:xfrm>
            <a:off x="311700" y="859638"/>
            <a:ext cx="8520600" cy="7803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lang="en" sz="1800"/>
              <a:t>Using </a:t>
            </a:r>
            <a:r>
              <a:rPr b="1" lang="en" sz="1800"/>
              <a:t>boxplot </a:t>
            </a:r>
            <a:r>
              <a:rPr lang="en" sz="1800"/>
              <a:t>to check if the </a:t>
            </a:r>
            <a:r>
              <a:rPr b="1" lang="en" sz="1800">
                <a:solidFill>
                  <a:schemeClr val="accent2"/>
                </a:solidFill>
              </a:rPr>
              <a:t>Categorical variable</a:t>
            </a:r>
            <a:r>
              <a:rPr lang="en" sz="1800"/>
              <a:t>, "</a:t>
            </a:r>
            <a:r>
              <a:rPr b="1" lang="en" sz="1800">
                <a:solidFill>
                  <a:schemeClr val="accent2"/>
                </a:solidFill>
              </a:rPr>
              <a:t>Country</a:t>
            </a:r>
            <a:r>
              <a:rPr lang="en" sz="1800"/>
              <a:t>"  is a good predictor for Big Mac Prices</a:t>
            </a:r>
            <a:endParaRPr sz="1800"/>
          </a:p>
        </p:txBody>
      </p:sp>
      <p:sp>
        <p:nvSpPr>
          <p:cNvPr id="177" name="Google Shape;177;p22"/>
          <p:cNvSpPr txBox="1"/>
          <p:nvPr>
            <p:ph idx="1" type="body"/>
          </p:nvPr>
        </p:nvSpPr>
        <p:spPr>
          <a:xfrm>
            <a:off x="311700" y="1584050"/>
            <a:ext cx="8520600" cy="7803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lang="en" sz="1800"/>
              <a:t>"</a:t>
            </a:r>
            <a:r>
              <a:rPr b="1" lang="en" sz="1800"/>
              <a:t>Local Price in USD</a:t>
            </a:r>
            <a:r>
              <a:rPr lang="en" sz="1800"/>
              <a:t>" against "</a:t>
            </a:r>
            <a:r>
              <a:rPr b="1" lang="en" sz="1800">
                <a:solidFill>
                  <a:schemeClr val="accent2"/>
                </a:solidFill>
              </a:rPr>
              <a:t>Country</a:t>
            </a:r>
            <a:r>
              <a:rPr lang="en" sz="1800"/>
              <a:t>": the distribution of all Big Mac prices from </a:t>
            </a:r>
            <a:r>
              <a:rPr b="1" lang="en" sz="1800">
                <a:solidFill>
                  <a:schemeClr val="accent4"/>
                </a:solidFill>
              </a:rPr>
              <a:t>2000 to 2020</a:t>
            </a:r>
            <a:r>
              <a:rPr lang="en" sz="1800"/>
              <a:t> for each of the </a:t>
            </a:r>
            <a:r>
              <a:rPr b="1" lang="en" sz="1800">
                <a:solidFill>
                  <a:schemeClr val="accent2"/>
                </a:solidFill>
              </a:rPr>
              <a:t>countries</a:t>
            </a:r>
            <a:r>
              <a:rPr lang="en" sz="1800"/>
              <a:t>.</a:t>
            </a:r>
            <a:endParaRPr sz="1800"/>
          </a:p>
        </p:txBody>
      </p:sp>
      <p:pic>
        <p:nvPicPr>
          <p:cNvPr id="178" name="Google Shape;178;p22"/>
          <p:cNvPicPr preferRelativeResize="0"/>
          <p:nvPr/>
        </p:nvPicPr>
        <p:blipFill>
          <a:blip r:embed="rId3">
            <a:alphaModFix/>
          </a:blip>
          <a:stretch>
            <a:fillRect/>
          </a:stretch>
        </p:blipFill>
        <p:spPr>
          <a:xfrm>
            <a:off x="400713" y="2364350"/>
            <a:ext cx="8342571" cy="2474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3"/>
          <p:cNvSpPr txBox="1"/>
          <p:nvPr>
            <p:ph type="title"/>
          </p:nvPr>
        </p:nvSpPr>
        <p:spPr>
          <a:xfrm>
            <a:off x="311700" y="187850"/>
            <a:ext cx="8520600" cy="738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600"/>
              <a:t>Data Analysis </a:t>
            </a:r>
            <a:endParaRPr sz="3600"/>
          </a:p>
        </p:txBody>
      </p:sp>
      <p:sp>
        <p:nvSpPr>
          <p:cNvPr id="184" name="Google Shape;184;p23"/>
          <p:cNvSpPr txBox="1"/>
          <p:nvPr>
            <p:ph idx="1" type="body"/>
          </p:nvPr>
        </p:nvSpPr>
        <p:spPr>
          <a:xfrm>
            <a:off x="311700" y="835575"/>
            <a:ext cx="8520600" cy="7803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lang="en" sz="1800"/>
              <a:t>Using </a:t>
            </a:r>
            <a:r>
              <a:rPr b="1" lang="en" sz="1800"/>
              <a:t>boxplot </a:t>
            </a:r>
            <a:r>
              <a:rPr lang="en" sz="1800"/>
              <a:t>to check if </a:t>
            </a:r>
            <a:r>
              <a:rPr b="1" lang="en" sz="1800">
                <a:solidFill>
                  <a:schemeClr val="accent4"/>
                </a:solidFill>
              </a:rPr>
              <a:t>Continuous variable</a:t>
            </a:r>
            <a:r>
              <a:rPr lang="en" sz="1800"/>
              <a:t>, "</a:t>
            </a:r>
            <a:r>
              <a:rPr b="1" lang="en" sz="1800">
                <a:solidFill>
                  <a:schemeClr val="accent4"/>
                </a:solidFill>
              </a:rPr>
              <a:t>Year</a:t>
            </a:r>
            <a:r>
              <a:rPr lang="en" sz="1800"/>
              <a:t>" is a good predictor for Big Mac Prices</a:t>
            </a:r>
            <a:endParaRPr sz="1800"/>
          </a:p>
        </p:txBody>
      </p:sp>
      <p:pic>
        <p:nvPicPr>
          <p:cNvPr id="185" name="Google Shape;185;p23"/>
          <p:cNvPicPr preferRelativeResize="0"/>
          <p:nvPr/>
        </p:nvPicPr>
        <p:blipFill>
          <a:blip r:embed="rId3">
            <a:alphaModFix/>
          </a:blip>
          <a:stretch>
            <a:fillRect/>
          </a:stretch>
        </p:blipFill>
        <p:spPr>
          <a:xfrm>
            <a:off x="152400" y="2396175"/>
            <a:ext cx="8839200" cy="2634690"/>
          </a:xfrm>
          <a:prstGeom prst="rect">
            <a:avLst/>
          </a:prstGeom>
          <a:noFill/>
          <a:ln>
            <a:noFill/>
          </a:ln>
        </p:spPr>
      </p:pic>
      <p:sp>
        <p:nvSpPr>
          <p:cNvPr id="186" name="Google Shape;186;p23"/>
          <p:cNvSpPr txBox="1"/>
          <p:nvPr>
            <p:ph idx="1" type="body"/>
          </p:nvPr>
        </p:nvSpPr>
        <p:spPr>
          <a:xfrm>
            <a:off x="311700" y="1615875"/>
            <a:ext cx="8520600" cy="7803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lang="en" sz="1800"/>
              <a:t>"</a:t>
            </a:r>
            <a:r>
              <a:rPr b="1" lang="en" sz="1800"/>
              <a:t>Local Price in USD</a:t>
            </a:r>
            <a:r>
              <a:rPr lang="en" sz="1800"/>
              <a:t>" against "</a:t>
            </a:r>
            <a:r>
              <a:rPr b="1" lang="en" sz="1800">
                <a:solidFill>
                  <a:schemeClr val="accent4"/>
                </a:solidFill>
              </a:rPr>
              <a:t>Year</a:t>
            </a:r>
            <a:r>
              <a:rPr lang="en" sz="1800"/>
              <a:t>": the distribution of the local Big Mac price (in USD) in </a:t>
            </a:r>
            <a:r>
              <a:rPr lang="en" sz="1800">
                <a:solidFill>
                  <a:schemeClr val="accent2"/>
                </a:solidFill>
              </a:rPr>
              <a:t>all the countries</a:t>
            </a:r>
            <a:r>
              <a:rPr lang="en" sz="1800"/>
              <a:t> for </a:t>
            </a:r>
            <a:r>
              <a:rPr b="1" lang="en" sz="1800">
                <a:solidFill>
                  <a:schemeClr val="accent4"/>
                </a:solidFill>
              </a:rPr>
              <a:t>every year</a:t>
            </a:r>
            <a:r>
              <a:rPr lang="en" sz="1800"/>
              <a:t> from </a:t>
            </a:r>
            <a:r>
              <a:rPr lang="en" sz="1800">
                <a:solidFill>
                  <a:schemeClr val="accent4"/>
                </a:solidFill>
              </a:rPr>
              <a:t>2000 to 2020</a:t>
            </a:r>
            <a:endParaRPr sz="1800">
              <a:solidFill>
                <a:schemeClr val="accent4"/>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ig Data Infographics by Slidesgo">
  <a:themeElements>
    <a:clrScheme name="Simple Light">
      <a:dk1>
        <a:srgbClr val="000000"/>
      </a:dk1>
      <a:lt1>
        <a:srgbClr val="FFFFFF"/>
      </a:lt1>
      <a:dk2>
        <a:srgbClr val="595959"/>
      </a:dk2>
      <a:lt2>
        <a:srgbClr val="EEEEEE"/>
      </a:lt2>
      <a:accent1>
        <a:srgbClr val="FFC64E"/>
      </a:accent1>
      <a:accent2>
        <a:srgbClr val="FF8001"/>
      </a:accent2>
      <a:accent3>
        <a:srgbClr val="5FD0DB"/>
      </a:accent3>
      <a:accent4>
        <a:srgbClr val="32AAD9"/>
      </a:accent4>
      <a:accent5>
        <a:srgbClr val="1A569C"/>
      </a:accent5>
      <a:accent6>
        <a:srgbClr val="D558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